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96" r:id="rId3"/>
    <p:sldId id="261" r:id="rId4"/>
    <p:sldId id="262" r:id="rId5"/>
    <p:sldId id="269" r:id="rId6"/>
    <p:sldId id="268" r:id="rId7"/>
    <p:sldId id="291" r:id="rId8"/>
    <p:sldId id="294" r:id="rId9"/>
    <p:sldId id="295" r:id="rId10"/>
    <p:sldId id="265" r:id="rId11"/>
    <p:sldId id="297" r:id="rId12"/>
    <p:sldId id="278" r:id="rId13"/>
    <p:sldId id="298" r:id="rId14"/>
    <p:sldId id="283" r:id="rId15"/>
    <p:sldId id="284" r:id="rId16"/>
    <p:sldId id="285" r:id="rId17"/>
    <p:sldId id="286"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65321" autoAdjust="0"/>
  </p:normalViewPr>
  <p:slideViewPr>
    <p:cSldViewPr>
      <p:cViewPr varScale="1">
        <p:scale>
          <a:sx n="90" d="100"/>
          <a:sy n="90" d="100"/>
        </p:scale>
        <p:origin x="1500"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650" cy="4952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945" y="0"/>
            <a:ext cx="2919734" cy="495293"/>
          </a:xfrm>
          <a:prstGeom prst="rect">
            <a:avLst/>
          </a:prstGeom>
        </p:spPr>
        <p:txBody>
          <a:bodyPr vert="horz" lIns="91440" tIns="45720" rIns="91440" bIns="45720" rtlCol="0"/>
          <a:lstStyle>
            <a:lvl1pPr algn="r">
              <a:defRPr sz="1200"/>
            </a:lvl1pPr>
          </a:lstStyle>
          <a:p>
            <a:fld id="{503039A8-41DA-4AEC-B356-037E7A586C34}" type="datetimeFigureOut">
              <a:rPr kumimoji="1" lang="ja-JP" altLang="en-US" smtClean="0"/>
              <a:t>2023/7/31</a:t>
            </a:fld>
            <a:endParaRPr kumimoji="1" lang="ja-JP" altLang="en-US"/>
          </a:p>
        </p:txBody>
      </p:sp>
      <p:sp>
        <p:nvSpPr>
          <p:cNvPr id="4" name="スライド イメージ プレースホルダー 3"/>
          <p:cNvSpPr>
            <a:spLocks noGrp="1" noRot="1" noChangeAspect="1"/>
          </p:cNvSpPr>
          <p:nvPr>
            <p:ph type="sldImg" idx="2"/>
          </p:nvPr>
        </p:nvSpPr>
        <p:spPr>
          <a:xfrm>
            <a:off x="1149350" y="1231900"/>
            <a:ext cx="4438650"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118" y="4748295"/>
            <a:ext cx="5388610" cy="38856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20"/>
            <a:ext cx="2918650" cy="49529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945" y="9371020"/>
            <a:ext cx="2919734" cy="495293"/>
          </a:xfrm>
          <a:prstGeom prst="rect">
            <a:avLst/>
          </a:prstGeom>
        </p:spPr>
        <p:txBody>
          <a:bodyPr vert="horz" lIns="91440" tIns="45720" rIns="91440" bIns="45720" rtlCol="0" anchor="b"/>
          <a:lstStyle>
            <a:lvl1pPr algn="r">
              <a:defRPr sz="1200"/>
            </a:lvl1pPr>
          </a:lstStyle>
          <a:p>
            <a:fld id="{7B942265-F837-410F-896F-9CE2DBB22C73}" type="slidenum">
              <a:rPr kumimoji="1" lang="ja-JP" altLang="en-US" smtClean="0"/>
              <a:t>‹#›</a:t>
            </a:fld>
            <a:endParaRPr kumimoji="1" lang="ja-JP" altLang="en-US"/>
          </a:p>
        </p:txBody>
      </p:sp>
    </p:spTree>
    <p:extLst>
      <p:ext uri="{BB962C8B-B14F-4D97-AF65-F5344CB8AC3E}">
        <p14:creationId xmlns:p14="http://schemas.microsoft.com/office/powerpoint/2010/main" val="16214851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a:t>
            </a:fld>
            <a:endParaRPr kumimoji="1" lang="ja-JP" altLang="en-US"/>
          </a:p>
        </p:txBody>
      </p:sp>
    </p:spTree>
    <p:extLst>
      <p:ext uri="{BB962C8B-B14F-4D97-AF65-F5344CB8AC3E}">
        <p14:creationId xmlns:p14="http://schemas.microsoft.com/office/powerpoint/2010/main" val="48853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横組みと縦組みがある理由</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ロータリーの友の大きな特徴として、表紙が</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2</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つあり、横組み、縦組みで構成されるということが挙げられます。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創刊時は、全て横書き（横組み）でした。しかし、俳句を掲載するようになり、部分的に縦書き（縦組み）で掲載するようになりました。</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その後、横書き、縦書きが混在していましたが、縦書きで掲載する記事も増えてきたため</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1972</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月号から横書きと縦書きを分けた形式になりました。</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この時から、表紙は</a:t>
            </a:r>
            <a:r>
              <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2</a:t>
            </a:r>
            <a:r>
              <a:rPr kumimoji="1" lang="ja-JP" altLang="en-US" sz="1200" b="0" i="0" u="none" strike="noStrike" kern="1200" cap="none" spc="0" normalizeH="0" baseline="0" noProof="0" dirty="0" err="1">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つに</a:t>
            </a: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なったわけです。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現在、横組みでは、ＲＩ関係の記事、特集、ロータリーに関する理解を深める記事を中心に取り上げています。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今年度から、ロータリークラブ・地区の活動を紹介するロータリーアットワークを横組みの掲載に変更しました。</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縦組みは、読者のエッセー、俳句など趣味のコーナー、知識が広がる講演や卓話の要旨、など会員同士の親睦を深められるような記事を掲載しています。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親しみやすく、人気があるのは縦書きの欄です。</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しかし、先ほどもお話しした通り、ＲＩの指定記事を読んでこそ、会員の購読義務を果たしたといえますので、指定記事もぜひぜひご一読ください。</a:t>
            </a: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10</a:t>
            </a:fld>
            <a:endParaRPr kumimoji="1" lang="ja-JP" altLang="en-US"/>
          </a:p>
        </p:txBody>
      </p:sp>
    </p:spTree>
    <p:extLst>
      <p:ext uri="{BB962C8B-B14F-4D97-AF65-F5344CB8AC3E}">
        <p14:creationId xmlns:p14="http://schemas.microsoft.com/office/powerpoint/2010/main" val="406044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latin typeface="Yu Gothic UI Semibold" panose="020B0700000000000000" pitchFamily="50" charset="-128"/>
                <a:ea typeface="Yu Gothic UI Semibold" panose="020B0700000000000000" pitchFamily="50" charset="-128"/>
              </a:rPr>
              <a:t>クラブの活動やロータリーで疑問に思っていること、直接的にロータリーとは関係していないけど、読者の仲間に伝えたいエピソードなどお書きの上、友事務所までお送りください。</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全国のまだ知らないロータリアンからの反響があるかもしれません。</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投稿がきっかけで、友達ができた、同じ趣味のグループができたという声もあります。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まだ会ったことのないロータリアンと友達になるチャンスです。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投稿は、友誌に記載している編集部メールで受け付けているほか、友ウェブサイトの投稿フォームからも受け付けています。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投稿に際しては、友の誌面にある「投稿規定」あるいは、友のウェブサイトをご覧ください。</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ご不明な点があれば、編集部までお気軽にお問い合わせください。</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11</a:t>
            </a:fld>
            <a:endParaRPr kumimoji="1" lang="ja-JP" altLang="en-US"/>
          </a:p>
        </p:txBody>
      </p:sp>
    </p:spTree>
    <p:extLst>
      <p:ext uri="{BB962C8B-B14F-4D97-AF65-F5344CB8AC3E}">
        <p14:creationId xmlns:p14="http://schemas.microsoft.com/office/powerpoint/2010/main" val="396426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ロータリーの友の創刊したきっかけは、</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1952</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年</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7</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月、日本のロータリーが</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2</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地区に分割されたことでした。</a:t>
            </a:r>
          </a:p>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分割後も、お互いの地区のことを知っていたいという思いから、翌</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1</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月両地区の懸け橋として生まれた雑誌です</a:t>
            </a:r>
          </a:p>
          <a:p>
            <a:pPr marL="788670" marR="5080" lvl="0" indent="0" defTabSz="914400" eaLnBrk="1" fontAlgn="auto" latinLnBrk="0" hangingPunct="1">
              <a:lnSpc>
                <a:spcPct val="100000"/>
              </a:lnSpc>
              <a:spcBef>
                <a:spcPts val="95"/>
              </a:spcBef>
              <a:spcAft>
                <a:spcPts val="0"/>
              </a:spcAft>
              <a:buClrTx/>
              <a:buSzTx/>
              <a:buFontTx/>
              <a:buNone/>
              <a:tabLst/>
              <a:defRPr/>
            </a:pPr>
            <a:endPar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endParaRPr>
          </a:p>
          <a:p>
            <a:pPr marL="788670" marR="5080" lvl="0" indent="0" defTabSz="914400" eaLnBrk="1" fontAlgn="auto" latinLnBrk="0" hangingPunct="1">
              <a:lnSpc>
                <a:spcPct val="100000"/>
              </a:lnSpc>
              <a:spcBef>
                <a:spcPts val="95"/>
              </a:spcBef>
              <a:spcAft>
                <a:spcPts val="0"/>
              </a:spcAft>
              <a:buClrTx/>
              <a:buSzTx/>
              <a:buFontTx/>
              <a:buNone/>
              <a:tabLst/>
              <a:defRPr/>
            </a:pP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それ以来、</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友は</a:t>
            </a:r>
            <a:r>
              <a:rPr kumimoji="0" lang="en-US" altLang="ja-JP"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5" normalizeH="0" baseline="0" noProof="0" dirty="0">
                <a:ln>
                  <a:noFill/>
                </a:ln>
                <a:solidFill>
                  <a:srgbClr val="4A4642"/>
                </a:solidFill>
                <a:effectLst/>
                <a:uLnTx/>
                <a:uFillTx/>
                <a:latin typeface="Yu Gothic UI Semibold" panose="020B0700000000000000" pitchFamily="50" charset="-128"/>
                <a:ea typeface="Yu Gothic UI Semibold" panose="020B0700000000000000" pitchFamily="50" charset="-128"/>
              </a:rPr>
              <a:t>日本のロータリアンを結ぶお手伝いをしています。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12</a:t>
            </a:fld>
            <a:endParaRPr kumimoji="1" lang="ja-JP" altLang="en-US"/>
          </a:p>
        </p:txBody>
      </p:sp>
    </p:spTree>
    <p:extLst>
      <p:ext uri="{BB962C8B-B14F-4D97-AF65-F5344CB8AC3E}">
        <p14:creationId xmlns:p14="http://schemas.microsoft.com/office/powerpoint/2010/main" val="3905117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Yu Gothic UI Semibold" panose="020B0700000000000000" pitchFamily="50" charset="-128"/>
                <a:ea typeface="Yu Gothic UI Semibold" panose="020B0700000000000000" pitchFamily="50" charset="-128"/>
              </a:rPr>
              <a:t>最後に</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dirty="0">
              <a:latin typeface="Yu Gothic UI Semibold" panose="020B0700000000000000" pitchFamily="50" charset="-128"/>
              <a:ea typeface="Yu Gothic UI Semibold" panose="020B0700000000000000" pitchFamily="50" charset="-128"/>
            </a:endParaRPr>
          </a:p>
          <a:p>
            <a:r>
              <a:rPr kumimoji="1" lang="ja-JP" altLang="en-US" dirty="0">
                <a:latin typeface="Yu Gothic UI Semibold" panose="020B0700000000000000" pitchFamily="50" charset="-128"/>
                <a:ea typeface="Yu Gothic UI Semibold" panose="020B0700000000000000" pitchFamily="50" charset="-128"/>
              </a:rPr>
              <a:t>「ロータリーの目的」を推進し、ロータリアンの親睦を育む役に立つ雑誌を目指します。</a:t>
            </a:r>
            <a:endParaRPr kumimoji="1" lang="en-US" altLang="ja-JP" dirty="0">
              <a:latin typeface="Yu Gothic UI Semibold" panose="020B0700000000000000" pitchFamily="50" charset="-128"/>
              <a:ea typeface="Yu Gothic UI Semibold" panose="020B0700000000000000" pitchFamily="50" charset="-128"/>
            </a:endParaRPr>
          </a:p>
          <a:p>
            <a:r>
              <a:rPr kumimoji="1" lang="ja-JP" altLang="en-US" dirty="0">
                <a:latin typeface="Yu Gothic UI Semibold" panose="020B0700000000000000" pitchFamily="50" charset="-128"/>
                <a:ea typeface="Yu Gothic UI Semibold" panose="020B0700000000000000" pitchFamily="50" charset="-128"/>
              </a:rPr>
              <a:t>今後とも、ご講読、ご愛読をよろしくお願いします。</a:t>
            </a:r>
            <a:endParaRPr kumimoji="1" lang="en-US" altLang="ja-JP" dirty="0">
              <a:latin typeface="Yu Gothic UI Semibold" panose="020B0700000000000000" pitchFamily="50" charset="-128"/>
              <a:ea typeface="Yu Gothic UI Semibold" panose="020B0700000000000000" pitchFamily="50" charset="-128"/>
            </a:endParaRPr>
          </a:p>
          <a:p>
            <a:endParaRPr kumimoji="1" lang="en-US" altLang="ja-JP" dirty="0">
              <a:latin typeface="Yu Gothic UI Semibold" panose="020B0700000000000000" pitchFamily="50" charset="-128"/>
              <a:ea typeface="Yu Gothic UI Semibold" panose="020B0700000000000000" pitchFamily="50" charset="-128"/>
            </a:endParaRPr>
          </a:p>
          <a:p>
            <a:r>
              <a:rPr kumimoji="1" lang="ja-JP" altLang="en-US" dirty="0">
                <a:latin typeface="Yu Gothic UI Semibold" panose="020B0700000000000000" pitchFamily="50" charset="-128"/>
                <a:ea typeface="Yu Gothic UI Semibold" panose="020B0700000000000000" pitchFamily="50" charset="-128"/>
              </a:rPr>
              <a:t>（終）</a:t>
            </a: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13</a:t>
            </a:fld>
            <a:endParaRPr kumimoji="1" lang="ja-JP" altLang="en-US"/>
          </a:p>
        </p:txBody>
      </p:sp>
    </p:spTree>
    <p:extLst>
      <p:ext uri="{BB962C8B-B14F-4D97-AF65-F5344CB8AC3E}">
        <p14:creationId xmlns:p14="http://schemas.microsoft.com/office/powerpoint/2010/main" val="155384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Yu Gothic UI Semibold" panose="020B0700000000000000" pitchFamily="50" charset="-128"/>
                <a:ea typeface="Yu Gothic UI Semibold" panose="020B0700000000000000" pitchFamily="50" charset="-128"/>
              </a:rPr>
              <a:t>以下ページは付録です。</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ご投稿に際して、編集部からのお願い</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まずは、ロータリーアットワークのように、活動の写真をお送りくださる場合は、次の点にご留意ください。</a:t>
            </a:r>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・活動の内容がわかる（集合写真、ピースサインは極力避ける）</a:t>
            </a:r>
            <a:endParaRPr kumimoji="1" lang="en-US" altLang="ja-JP" b="0" dirty="0">
              <a:latin typeface="Yu Gothic UI Semibold" panose="020B0700000000000000" pitchFamily="50" charset="-128"/>
              <a:ea typeface="Yu Gothic UI Semibold" panose="020B0700000000000000" pitchFamily="50" charset="-128"/>
            </a:endParaRPr>
          </a:p>
          <a:p>
            <a:r>
              <a:rPr kumimoji="1" lang="ja-JP" altLang="en-US" b="0" dirty="0">
                <a:latin typeface="Yu Gothic UI Semibold" panose="020B0700000000000000" pitchFamily="50" charset="-128"/>
                <a:ea typeface="Yu Gothic UI Semibold" panose="020B0700000000000000" pitchFamily="50" charset="-128"/>
              </a:rPr>
              <a:t>・ロータリーのロゴが入る場合は、公式ロゴが写っている</a:t>
            </a:r>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14</a:t>
            </a:fld>
            <a:endParaRPr kumimoji="1" lang="ja-JP" altLang="en-US"/>
          </a:p>
        </p:txBody>
      </p:sp>
    </p:spTree>
    <p:extLst>
      <p:ext uri="{BB962C8B-B14F-4D97-AF65-F5344CB8AC3E}">
        <p14:creationId xmlns:p14="http://schemas.microsoft.com/office/powerpoint/2010/main" val="223088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2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ご投稿に際してのお願い　</a:t>
            </a:r>
            <a:r>
              <a:rPr kumimoji="0" lang="en-US" altLang="ja-JP" sz="12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2</a:t>
            </a:r>
            <a:endParaRPr kumimoji="1" lang="en-US" altLang="ja-JP" sz="1200" b="0" dirty="0">
              <a:latin typeface="Yu Gothic UI Semibold" panose="020B0700000000000000" pitchFamily="50" charset="-128"/>
              <a:ea typeface="Yu Gothic UI Semibold" panose="020B0700000000000000" pitchFamily="50" charset="-128"/>
            </a:endParaRPr>
          </a:p>
          <a:p>
            <a:endParaRPr kumimoji="1" lang="en-US" altLang="ja-JP" sz="1200" b="0" dirty="0">
              <a:latin typeface="Yu Gothic UI Semibold" panose="020B0700000000000000" pitchFamily="50" charset="-128"/>
              <a:ea typeface="Yu Gothic UI Semibold" panose="020B0700000000000000" pitchFamily="50" charset="-128"/>
            </a:endParaRPr>
          </a:p>
          <a:p>
            <a:r>
              <a:rPr kumimoji="1" lang="ja-JP" altLang="en-US" sz="1200" b="0" dirty="0">
                <a:latin typeface="Yu Gothic UI Semibold" panose="020B0700000000000000" pitchFamily="50" charset="-128"/>
                <a:ea typeface="Yu Gothic UI Semibold" panose="020B0700000000000000" pitchFamily="50" charset="-128"/>
              </a:rPr>
              <a:t>原稿は</a:t>
            </a:r>
          </a:p>
          <a:p>
            <a:r>
              <a:rPr kumimoji="1" lang="ja-JP" altLang="en-US" sz="1200" b="0" dirty="0">
                <a:latin typeface="Yu Gothic UI Semibold" panose="020B0700000000000000" pitchFamily="50" charset="-128"/>
                <a:ea typeface="Yu Gothic UI Semibold" panose="020B0700000000000000" pitchFamily="50" charset="-128"/>
              </a:rPr>
              <a:t>・ポイントを絞って書いてください。</a:t>
            </a:r>
          </a:p>
          <a:p>
            <a:r>
              <a:rPr kumimoji="1" lang="ja-JP" altLang="en-US" sz="1200" b="0" dirty="0">
                <a:latin typeface="Yu Gothic UI Semibold" panose="020B0700000000000000" pitchFamily="50" charset="-128"/>
                <a:ea typeface="Yu Gothic UI Semibold" panose="020B0700000000000000" pitchFamily="50" charset="-128"/>
              </a:rPr>
              <a:t>・全国にいる読者に皆さまや皆さまのクラブのことがわかるように、説明を入れてください。</a:t>
            </a:r>
          </a:p>
          <a:p>
            <a:r>
              <a:rPr kumimoji="1" lang="ja-JP" altLang="en-US" sz="1200" b="0" dirty="0">
                <a:latin typeface="Yu Gothic UI Semibold" panose="020B0700000000000000" pitchFamily="50" charset="-128"/>
                <a:ea typeface="Yu Gothic UI Semibold" panose="020B0700000000000000" pitchFamily="50" charset="-128"/>
              </a:rPr>
              <a:t>・活動日を入れてください。（ご投稿は</a:t>
            </a:r>
            <a:r>
              <a:rPr kumimoji="1" lang="en-US" altLang="ja-JP" sz="1200" b="0" dirty="0">
                <a:latin typeface="Yu Gothic UI Semibold" panose="020B0700000000000000" pitchFamily="50" charset="-128"/>
                <a:ea typeface="Yu Gothic UI Semibold" panose="020B0700000000000000" pitchFamily="50" charset="-128"/>
              </a:rPr>
              <a:t>1</a:t>
            </a:r>
            <a:r>
              <a:rPr kumimoji="1" lang="ja-JP" altLang="en-US" sz="1200" b="0" dirty="0">
                <a:latin typeface="Yu Gothic UI Semibold" panose="020B0700000000000000" pitchFamily="50" charset="-128"/>
                <a:ea typeface="Yu Gothic UI Semibold" panose="020B0700000000000000" pitchFamily="50" charset="-128"/>
              </a:rPr>
              <a:t>カ月以内に）</a:t>
            </a: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15</a:t>
            </a:fld>
            <a:endParaRPr kumimoji="1" lang="ja-JP" altLang="en-US"/>
          </a:p>
        </p:txBody>
      </p:sp>
    </p:spTree>
    <p:extLst>
      <p:ext uri="{BB962C8B-B14F-4D97-AF65-F5344CB8AC3E}">
        <p14:creationId xmlns:p14="http://schemas.microsoft.com/office/powerpoint/2010/main" val="3104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latin typeface="Yu Gothic UI Semibold" panose="020B0700000000000000" pitchFamily="50" charset="-128"/>
                <a:ea typeface="Yu Gothic UI Semibold" panose="020B0700000000000000" pitchFamily="50" charset="-128"/>
              </a:rPr>
              <a:t>ご投稿に関しての注意点　　　</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残念な（掲載していない）投稿</a:t>
            </a: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・活動後、かなりの時間が経過したもの</a:t>
            </a:r>
          </a:p>
          <a:p>
            <a:r>
              <a:rPr kumimoji="1" lang="ja-JP" altLang="en-US" sz="1400" b="0" dirty="0">
                <a:latin typeface="Yu Gothic UI Semibold" panose="020B0700000000000000" pitchFamily="50" charset="-128"/>
                <a:ea typeface="Yu Gothic UI Semibold" panose="020B0700000000000000" pitchFamily="50" charset="-128"/>
              </a:rPr>
              <a:t>・内容が○周年記念例会・記念式典のみの記事</a:t>
            </a:r>
          </a:p>
          <a:p>
            <a:r>
              <a:rPr kumimoji="1" lang="ja-JP" altLang="en-US" sz="1400" b="0" dirty="0">
                <a:latin typeface="Yu Gothic UI Semibold" panose="020B0700000000000000" pitchFamily="50" charset="-128"/>
                <a:ea typeface="Yu Gothic UI Semibold" panose="020B0700000000000000" pitchFamily="50" charset="-128"/>
              </a:rPr>
              <a:t>（記念の奉仕活動は掲載します）</a:t>
            </a:r>
          </a:p>
          <a:p>
            <a:r>
              <a:rPr kumimoji="1" lang="ja-JP" altLang="en-US" sz="1400" b="0" dirty="0">
                <a:latin typeface="Yu Gothic UI Semibold" panose="020B0700000000000000" pitchFamily="50" charset="-128"/>
                <a:ea typeface="Yu Gothic UI Semibold" panose="020B0700000000000000" pitchFamily="50" charset="-128"/>
              </a:rPr>
              <a:t>・長さなどが投稿規定に合わないもの</a:t>
            </a:r>
          </a:p>
          <a:p>
            <a:r>
              <a:rPr kumimoji="1" lang="ja-JP" altLang="en-US" sz="1400" b="0" dirty="0">
                <a:latin typeface="Yu Gothic UI Semibold" panose="020B0700000000000000" pitchFamily="50" charset="-128"/>
                <a:ea typeface="Yu Gothic UI Semibold" panose="020B0700000000000000" pitchFamily="50" charset="-128"/>
              </a:rPr>
              <a:t>・個人・団体を誹謗中傷したもの</a:t>
            </a:r>
          </a:p>
          <a:p>
            <a:r>
              <a:rPr kumimoji="1" lang="ja-JP" altLang="en-US" sz="1400" b="0" dirty="0">
                <a:latin typeface="Yu Gothic UI Semibold" panose="020B0700000000000000" pitchFamily="50" charset="-128"/>
                <a:ea typeface="Yu Gothic UI Semibold" panose="020B0700000000000000" pitchFamily="50" charset="-128"/>
              </a:rPr>
              <a:t>・地区やクラブのもめ事について書かれたもの</a:t>
            </a:r>
          </a:p>
          <a:p>
            <a:r>
              <a:rPr kumimoji="1" lang="ja-JP" altLang="en-US" sz="1400" b="0" dirty="0">
                <a:latin typeface="Yu Gothic UI Semibold" panose="020B0700000000000000" pitchFamily="50" charset="-128"/>
                <a:ea typeface="Yu Gothic UI Semibold" panose="020B0700000000000000" pitchFamily="50" charset="-128"/>
              </a:rPr>
              <a:t>・政治・宗教的に偏りがあるもの</a:t>
            </a: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投稿規定は、ロータリーの友、もしくはウェブサイトに記載していますのでご覧ください。</a:t>
            </a: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16</a:t>
            </a:fld>
            <a:endParaRPr kumimoji="1" lang="ja-JP" altLang="en-US"/>
          </a:p>
        </p:txBody>
      </p:sp>
    </p:spTree>
    <p:extLst>
      <p:ext uri="{BB962C8B-B14F-4D97-AF65-F5344CB8AC3E}">
        <p14:creationId xmlns:p14="http://schemas.microsoft.com/office/powerpoint/2010/main" val="966900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latin typeface="Yu Gothic UI Semibold" panose="020B0700000000000000" pitchFamily="50" charset="-128"/>
                <a:ea typeface="Yu Gothic UI Semibold" panose="020B0700000000000000" pitchFamily="50" charset="-128"/>
              </a:rPr>
              <a:t>著作権にご注意ください</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写真、原稿は、著作権などの法律で保護されています。</a:t>
            </a:r>
          </a:p>
          <a:p>
            <a:r>
              <a:rPr kumimoji="1" lang="ja-JP" altLang="en-US" sz="1400" b="0" dirty="0">
                <a:latin typeface="Yu Gothic UI Semibold" panose="020B0700000000000000" pitchFamily="50" charset="-128"/>
                <a:ea typeface="Yu Gothic UI Semibold" panose="020B0700000000000000" pitchFamily="50" charset="-128"/>
              </a:rPr>
              <a:t>他人の著作物は、無断で使用しないでください。</a:t>
            </a:r>
          </a:p>
          <a:p>
            <a:endParaRPr kumimoji="1" lang="ja-JP" altLang="en-US"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ロータリーの友の記事を使用する場合 は、必ず、友編集部にご連絡ください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17</a:t>
            </a:fld>
            <a:endParaRPr kumimoji="1" lang="ja-JP" altLang="en-US"/>
          </a:p>
        </p:txBody>
      </p:sp>
    </p:spTree>
    <p:extLst>
      <p:ext uri="{BB962C8B-B14F-4D97-AF65-F5344CB8AC3E}">
        <p14:creationId xmlns:p14="http://schemas.microsoft.com/office/powerpoint/2010/main" val="106378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友</a:t>
            </a: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は国際ロータリー（</a:t>
            </a: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の機関雑誌です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ロータリアンには国際ロータリー（ＲＩ）が認可したロータリーの雑誌の購読義務があります。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日本のロータリアンは、アメリカ本部で発行している</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ROTARY</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誌もしくは、ロータリーの友を購読することになっています。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ＲＩの認可を受けるための条件の一部を紹介します。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r>
              <a:rPr kumimoji="1" lang="ja-JP" altLang="en-US" sz="1400" dirty="0">
                <a:latin typeface="Yu Gothic UI Semibold" panose="020B0700000000000000" pitchFamily="50" charset="-128"/>
                <a:ea typeface="Yu Gothic UI Semibold" panose="020B0700000000000000" pitchFamily="50" charset="-128"/>
              </a:rPr>
              <a:t>ＲＩに認可された雑誌が世界には</a:t>
            </a:r>
            <a:r>
              <a:rPr kumimoji="1" lang="en-US" altLang="ja-JP" sz="1400" dirty="0">
                <a:latin typeface="Yu Gothic UI Semibold" panose="020B0700000000000000" pitchFamily="50" charset="-128"/>
                <a:ea typeface="Yu Gothic UI Semibold" panose="020B0700000000000000" pitchFamily="50" charset="-128"/>
              </a:rPr>
              <a:t>30</a:t>
            </a:r>
            <a:r>
              <a:rPr kumimoji="1" lang="ja-JP" altLang="en-US" sz="1400" dirty="0">
                <a:latin typeface="Yu Gothic UI Semibold" panose="020B0700000000000000" pitchFamily="50" charset="-128"/>
                <a:ea typeface="Yu Gothic UI Semibold" panose="020B0700000000000000" pitchFamily="50" charset="-128"/>
              </a:rPr>
              <a:t>種類以上あります。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写真は、左からアメリカ、日本、台湾、韓国、ポルトガルのいずれも</a:t>
            </a:r>
            <a:r>
              <a:rPr kumimoji="1" lang="en-US" altLang="ja-JP" sz="1400" dirty="0">
                <a:latin typeface="Yu Gothic UI Semibold" panose="020B0700000000000000" pitchFamily="50" charset="-128"/>
                <a:ea typeface="Yu Gothic UI Semibold" panose="020B0700000000000000" pitchFamily="50" charset="-128"/>
              </a:rPr>
              <a:t>7</a:t>
            </a:r>
            <a:r>
              <a:rPr kumimoji="1" lang="ja-JP" altLang="en-US" sz="1400" dirty="0">
                <a:latin typeface="Yu Gothic UI Semibold" panose="020B0700000000000000" pitchFamily="50" charset="-128"/>
                <a:ea typeface="Yu Gothic UI Semibold" panose="020B0700000000000000" pitchFamily="50" charset="-128"/>
              </a:rPr>
              <a:t>月号の表紙です。</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200" dirty="0">
              <a:latin typeface="Yu Gothic UI Semibold" panose="020B0700000000000000" pitchFamily="50" charset="-128"/>
              <a:ea typeface="Yu Gothic UI Semibold" panose="020B0700000000000000" pitchFamily="50" charset="-128"/>
            </a:endParaRPr>
          </a:p>
          <a:p>
            <a:endParaRPr kumimoji="1" lang="en-US" altLang="ja-JP" sz="1200" dirty="0">
              <a:latin typeface="Yu Gothic UI Semibold" panose="020B0700000000000000" pitchFamily="50" charset="-128"/>
              <a:ea typeface="Yu Gothic UI Semibold" panose="020B0700000000000000"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2</a:t>
            </a:fld>
            <a:endParaRPr kumimoji="1" lang="ja-JP" altLang="en-US"/>
          </a:p>
        </p:txBody>
      </p:sp>
    </p:spTree>
    <p:extLst>
      <p:ext uri="{BB962C8B-B14F-4D97-AF65-F5344CB8AC3E}">
        <p14:creationId xmlns:p14="http://schemas.microsoft.com/office/powerpoint/2010/main" val="317344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0" spc="-5" dirty="0">
                <a:latin typeface="Yu Gothic UI Semibold" panose="020B0700000000000000" pitchFamily="50" charset="-128"/>
                <a:ea typeface="Yu Gothic UI Semibold" panose="020B0700000000000000" pitchFamily="50" charset="-128"/>
              </a:rPr>
              <a:t>国際ロータリー（ＲＩ）に認可を</a:t>
            </a:r>
            <a:r>
              <a:rPr lang="ja-JP" altLang="en-US" sz="1400" b="0" spc="5" dirty="0">
                <a:latin typeface="Yu Gothic UI Semibold" panose="020B0700000000000000" pitchFamily="50" charset="-128"/>
                <a:ea typeface="Yu Gothic UI Semibold" panose="020B0700000000000000" pitchFamily="50" charset="-128"/>
              </a:rPr>
              <a:t>受</a:t>
            </a:r>
            <a:r>
              <a:rPr lang="ja-JP" altLang="en-US" sz="1400" b="0" spc="-5" dirty="0">
                <a:latin typeface="Yu Gothic UI Semibold" panose="020B0700000000000000" pitchFamily="50" charset="-128"/>
                <a:ea typeface="Yu Gothic UI Semibold" panose="020B0700000000000000" pitchFamily="50" charset="-128"/>
              </a:rPr>
              <a:t>ける</a:t>
            </a:r>
            <a:r>
              <a:rPr lang="ja-JP" altLang="en-US" sz="1400" b="0" spc="5" dirty="0">
                <a:latin typeface="Yu Gothic UI Semibold" panose="020B0700000000000000" pitchFamily="50" charset="-128"/>
                <a:ea typeface="Yu Gothic UI Semibold" panose="020B0700000000000000" pitchFamily="50" charset="-128"/>
              </a:rPr>
              <a:t>た</a:t>
            </a:r>
            <a:r>
              <a:rPr lang="ja-JP" altLang="en-US" sz="1400" b="0" spc="-5" dirty="0">
                <a:latin typeface="Yu Gothic UI Semibold" panose="020B0700000000000000" pitchFamily="50" charset="-128"/>
                <a:ea typeface="Yu Gothic UI Semibold" panose="020B0700000000000000" pitchFamily="50" charset="-128"/>
              </a:rPr>
              <a:t>めに</a:t>
            </a:r>
            <a:r>
              <a:rPr lang="ja-JP" altLang="en-US" sz="1400" b="0" dirty="0">
                <a:latin typeface="Yu Gothic UI Semibold" panose="020B0700000000000000" pitchFamily="50" charset="-128"/>
                <a:ea typeface="Yu Gothic UI Semibold" panose="020B0700000000000000" pitchFamily="50" charset="-128"/>
              </a:rPr>
              <a:t>（一部）</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①毎月掲載している、ＲＩ会長メッセージや、財団管理委員長メッセージなどのほか、国際大会参加推進の記事、会長エレクトの</a:t>
            </a:r>
            <a:r>
              <a:rPr kumimoji="1" lang="en-US" altLang="ja-JP" sz="1400" b="0" dirty="0">
                <a:latin typeface="Yu Gothic UI Semibold" panose="020B0700000000000000" pitchFamily="50" charset="-128"/>
                <a:ea typeface="Yu Gothic UI Semibold" panose="020B0700000000000000" pitchFamily="50" charset="-128"/>
              </a:rPr>
              <a:t>Q</a:t>
            </a:r>
            <a:r>
              <a:rPr kumimoji="1" lang="ja-JP" altLang="en-US" sz="1400" b="0" dirty="0">
                <a:latin typeface="Yu Gothic UI Semibold" panose="020B0700000000000000" pitchFamily="50" charset="-128"/>
                <a:ea typeface="Yu Gothic UI Semibold" panose="020B0700000000000000" pitchFamily="50" charset="-128"/>
              </a:rPr>
              <a:t>＆</a:t>
            </a:r>
            <a:r>
              <a:rPr kumimoji="1" lang="en-US" altLang="ja-JP" sz="1400" b="0" dirty="0">
                <a:latin typeface="Yu Gothic UI Semibold" panose="020B0700000000000000" pitchFamily="50" charset="-128"/>
                <a:ea typeface="Yu Gothic UI Semibold" panose="020B0700000000000000" pitchFamily="50" charset="-128"/>
              </a:rPr>
              <a:t>A</a:t>
            </a:r>
            <a:r>
              <a:rPr kumimoji="1" lang="ja-JP" altLang="en-US" sz="1400" b="0" dirty="0">
                <a:latin typeface="Yu Gothic UI Semibold" panose="020B0700000000000000" pitchFamily="50" charset="-128"/>
                <a:ea typeface="Yu Gothic UI Semibold" panose="020B0700000000000000" pitchFamily="50" charset="-128"/>
              </a:rPr>
              <a:t>などが掲載されています。</a:t>
            </a:r>
            <a:endParaRPr kumimoji="1" lang="en-US" altLang="ja-JP" sz="1400" b="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②ＲＩの方針、方向性への理解が深めるような記事を掲載しています。</a:t>
            </a:r>
          </a:p>
          <a:p>
            <a:r>
              <a:rPr kumimoji="1" lang="ja-JP" altLang="en-US" sz="1400" b="0" dirty="0">
                <a:latin typeface="Yu Gothic UI Semibold" panose="020B0700000000000000" pitchFamily="50" charset="-128"/>
                <a:ea typeface="Yu Gothic UI Semibold" panose="020B0700000000000000" pitchFamily="50" charset="-128"/>
              </a:rPr>
              <a:t>③年に</a:t>
            </a:r>
            <a:r>
              <a:rPr kumimoji="1" lang="en-US" altLang="ja-JP" sz="1400" b="0" dirty="0">
                <a:latin typeface="Yu Gothic UI Semibold" panose="020B0700000000000000" pitchFamily="50" charset="-128"/>
                <a:ea typeface="Yu Gothic UI Semibold" panose="020B0700000000000000" pitchFamily="50" charset="-128"/>
              </a:rPr>
              <a:t>6</a:t>
            </a:r>
            <a:r>
              <a:rPr kumimoji="1" lang="ja-JP" altLang="en-US" sz="1400" b="0" dirty="0">
                <a:latin typeface="Yu Gothic UI Semibold" panose="020B0700000000000000" pitchFamily="50" charset="-128"/>
                <a:ea typeface="Yu Gothic UI Semibold" panose="020B0700000000000000" pitchFamily="50" charset="-128"/>
              </a:rPr>
              <a:t>回以上発行すること。（各号少なくとも</a:t>
            </a:r>
            <a:r>
              <a:rPr kumimoji="1" lang="en-US" altLang="ja-JP" sz="1400" b="0" dirty="0">
                <a:latin typeface="Yu Gothic UI Semibold" panose="020B0700000000000000" pitchFamily="50" charset="-128"/>
                <a:ea typeface="Yu Gothic UI Semibold" panose="020B0700000000000000" pitchFamily="50" charset="-128"/>
              </a:rPr>
              <a:t>24</a:t>
            </a:r>
            <a:r>
              <a:rPr kumimoji="1" lang="ja-JP" altLang="en-US" sz="1400" b="0" dirty="0">
                <a:latin typeface="Yu Gothic UI Semibold" panose="020B0700000000000000" pitchFamily="50" charset="-128"/>
                <a:ea typeface="Yu Gothic UI Semibold" panose="020B0700000000000000" pitchFamily="50" charset="-128"/>
              </a:rPr>
              <a:t>ページ以上にすること）</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④ロータリーの友は、ロータリーの機関雑誌ですが、その内容はロータリーのことだけではありません。</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ロータリー活動と奉仕の枠組みとなる文化的、倫理的、道徳的な問題を取り上げることで、読者の視野を広める記事も提供しています。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加えて、ロータリーの友を会社やご自宅に持ち帰っていただき、社員の方やご家族の方も楽しめるような記事づくりを心がけています。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⑤読者が印刷媒体か電子媒体を選択できること。</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⑥</a:t>
            </a:r>
            <a:r>
              <a:rPr kumimoji="1" lang="en-US" altLang="ja-JP" sz="1400" b="0" dirty="0">
                <a:latin typeface="Yu Gothic UI Semibold" panose="020B0700000000000000" pitchFamily="50" charset="-128"/>
                <a:ea typeface="Yu Gothic UI Semibold" panose="020B0700000000000000" pitchFamily="50" charset="-128"/>
              </a:rPr>
              <a:t>RI</a:t>
            </a:r>
            <a:r>
              <a:rPr kumimoji="1" lang="ja-JP" altLang="en-US" sz="1400" b="0" dirty="0">
                <a:latin typeface="Yu Gothic UI Semibold" panose="020B0700000000000000" pitchFamily="50" charset="-128"/>
                <a:ea typeface="Yu Gothic UI Semibold" panose="020B0700000000000000" pitchFamily="50" charset="-128"/>
              </a:rPr>
              <a:t>の資金援助を受けずに経済的に自立すること　</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特に①②⑤について詳しく紹介します。</a:t>
            </a:r>
            <a:endParaRPr kumimoji="1" lang="en-US" altLang="ja-JP" sz="1400" b="0"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3</a:t>
            </a:fld>
            <a:endParaRPr kumimoji="1" lang="ja-JP" altLang="en-US"/>
          </a:p>
        </p:txBody>
      </p:sp>
    </p:spTree>
    <p:extLst>
      <p:ext uri="{BB962C8B-B14F-4D97-AF65-F5344CB8AC3E}">
        <p14:creationId xmlns:p14="http://schemas.microsoft.com/office/powerpoint/2010/main" val="90780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b="0" spc="-5" dirty="0">
                <a:latin typeface="Yu Gothic UI Semibold" panose="020B0700000000000000" pitchFamily="50" charset="-128"/>
                <a:ea typeface="Yu Gothic UI Semibold" panose="020B0700000000000000" pitchFamily="50" charset="-128"/>
              </a:rPr>
              <a:t>①　国際ロータリー（</a:t>
            </a:r>
            <a:r>
              <a:rPr lang="en-US" altLang="ja-JP" sz="1400" b="0" spc="-5" dirty="0">
                <a:latin typeface="Yu Gothic UI Semibold" panose="020B0700000000000000" pitchFamily="50" charset="-128"/>
                <a:ea typeface="Yu Gothic UI Semibold" panose="020B0700000000000000" pitchFamily="50" charset="-128"/>
              </a:rPr>
              <a:t>RI)</a:t>
            </a:r>
            <a:r>
              <a:rPr lang="ja-JP" altLang="en-US" sz="1400" b="0" spc="-5" dirty="0">
                <a:latin typeface="Yu Gothic UI Semibold" panose="020B0700000000000000" pitchFamily="50" charset="-128"/>
                <a:ea typeface="Yu Gothic UI Semibold" panose="020B0700000000000000" pitchFamily="50" charset="-128"/>
              </a:rPr>
              <a:t>が指定する記事を掲載する</a:t>
            </a:r>
            <a:endParaRPr lang="en-US" altLang="ja-JP" sz="1400" b="0" spc="-5" dirty="0">
              <a:latin typeface="Yu Gothic UI Semibold" panose="020B0700000000000000" pitchFamily="50" charset="-128"/>
              <a:ea typeface="Yu Gothic UI Semibold" panose="020B0700000000000000" pitchFamily="50" charset="-128"/>
            </a:endParaRPr>
          </a:p>
          <a:p>
            <a:endParaRPr kumimoji="1" lang="en-US" altLang="ja-JP" sz="1400" b="0" spc="-5"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ロータリーの友がロータリーの雑誌として認められるために、国際ロータリー本部が指定する記事を掲載しなければなりません。</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それと同時に、ロータリアンにはロータリーの雑誌を購読する義務があります。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つまり、ロータリアンは本部が指定した記事を読む必要があるということです。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毎月、ＲＩが掲載を指定する記事には、会長メッセージ、財団管理委員長メッセージ、国際大会の参加推進記事があります。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指定記事には、地球儀にＲＩと書かれたロゴを表示しています。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世界中のロータリアンが読んでおくべき内容なので、ぜひお読みください。</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b="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4</a:t>
            </a:fld>
            <a:endParaRPr kumimoji="1" lang="ja-JP" altLang="en-US"/>
          </a:p>
        </p:txBody>
      </p:sp>
    </p:spTree>
    <p:extLst>
      <p:ext uri="{BB962C8B-B14F-4D97-AF65-F5344CB8AC3E}">
        <p14:creationId xmlns:p14="http://schemas.microsoft.com/office/powerpoint/2010/main" val="16849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②　国際ロータリー（</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の方針を正しく伝えること</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ＲＩでは近年、統一性のあるブランディングの構築を目指しています。</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このため、ロータリークラブやローターアクターほか、各種ロータリーのプログラムで公式ロゴを正しく使うことが奨励されています。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ここに示した写真は、残念ながら</a:t>
            </a:r>
            <a:r>
              <a:rPr kumimoji="1" lang="en-US" altLang="ja-JP" sz="1400" b="0" dirty="0">
                <a:latin typeface="Yu Gothic UI Semibold" panose="020B0700000000000000" pitchFamily="50" charset="-128"/>
                <a:ea typeface="Yu Gothic UI Semibold" panose="020B0700000000000000" pitchFamily="50" charset="-128"/>
              </a:rPr>
              <a:t>『</a:t>
            </a:r>
            <a:r>
              <a:rPr kumimoji="1" lang="ja-JP" altLang="en-US" sz="1400" b="0" dirty="0">
                <a:latin typeface="Yu Gothic UI Semibold" panose="020B0700000000000000" pitchFamily="50" charset="-128"/>
                <a:ea typeface="Yu Gothic UI Semibold" panose="020B0700000000000000" pitchFamily="50" charset="-128"/>
              </a:rPr>
              <a:t>友</a:t>
            </a:r>
            <a:r>
              <a:rPr kumimoji="1" lang="en-US" altLang="ja-JP" sz="1400" b="0" dirty="0">
                <a:latin typeface="Yu Gothic UI Semibold" panose="020B0700000000000000" pitchFamily="50" charset="-128"/>
                <a:ea typeface="Yu Gothic UI Semibold" panose="020B0700000000000000" pitchFamily="50" charset="-128"/>
              </a:rPr>
              <a:t>』</a:t>
            </a:r>
            <a:r>
              <a:rPr kumimoji="1" lang="ja-JP" altLang="en-US" sz="1400" b="0" dirty="0">
                <a:latin typeface="Yu Gothic UI Semibold" panose="020B0700000000000000" pitchFamily="50" charset="-128"/>
                <a:ea typeface="Yu Gothic UI Semibold" panose="020B0700000000000000" pitchFamily="50" charset="-128"/>
              </a:rPr>
              <a:t>では掲載できません。</a:t>
            </a:r>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なぜか分かりますか？</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その理由は、公式ロゴではないマークが入っているからです。</a:t>
            </a:r>
            <a:endParaRPr kumimoji="1" lang="en-US" altLang="ja-JP" sz="1400" b="0" dirty="0">
              <a:latin typeface="Yu Gothic UI Semibold" panose="020B0700000000000000" pitchFamily="50" charset="-128"/>
              <a:ea typeface="Yu Gothic UI Semibold" panose="020B0700000000000000" pitchFamily="50" charset="-128"/>
            </a:endParaRPr>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5</a:t>
            </a:fld>
            <a:endParaRPr kumimoji="1" lang="ja-JP" altLang="en-US"/>
          </a:p>
        </p:txBody>
      </p:sp>
    </p:spTree>
    <p:extLst>
      <p:ext uri="{BB962C8B-B14F-4D97-AF65-F5344CB8AC3E}">
        <p14:creationId xmlns:p14="http://schemas.microsoft.com/office/powerpoint/2010/main" val="130147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②　国際ロータリー（</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RI)</a:t>
            </a:r>
            <a:r>
              <a:rPr kumimoji="0" lang="ja-JP" altLang="en-US"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の方針を正しく伝えること　</a:t>
            </a:r>
            <a:r>
              <a:rPr kumimoji="0" lang="en-US" altLang="ja-JP" sz="1400" b="0" i="0" u="none" strike="noStrike" kern="0" cap="none" spc="-5"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2</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正しい公式ロゴの使い方は、ＲＩのウェブサイト、マイロータリーの中のブランドリソースセンターに掲載しています。</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ウェブサイトからフォーマットを使って自分たちのクラブの名前入りのロゴも作れます。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endParaRPr kumimoji="1" lang="en-US" altLang="ja-JP" sz="1400" b="0" dirty="0">
              <a:latin typeface="Yu Gothic UI Semibold" panose="020B0700000000000000" pitchFamily="50" charset="-128"/>
              <a:ea typeface="Yu Gothic UI Semibold" panose="020B0700000000000000" pitchFamily="50" charset="-128"/>
            </a:endParaRPr>
          </a:p>
          <a:p>
            <a:r>
              <a:rPr kumimoji="1" lang="ja-JP" altLang="en-US" sz="1400" b="0" dirty="0">
                <a:latin typeface="Yu Gothic UI Semibold" panose="020B0700000000000000" pitchFamily="50" charset="-128"/>
                <a:ea typeface="Yu Gothic UI Semibold" panose="020B0700000000000000" pitchFamily="50" charset="-128"/>
              </a:rPr>
              <a:t>地域社会にロータリーの統一したブランドイメージを広めていきましょう。</a:t>
            </a:r>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en-US" altLang="ja-JP" sz="1400" b="0"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6</a:t>
            </a:fld>
            <a:endParaRPr kumimoji="1" lang="ja-JP" altLang="en-US"/>
          </a:p>
        </p:txBody>
      </p:sp>
    </p:spTree>
    <p:extLst>
      <p:ext uri="{BB962C8B-B14F-4D97-AF65-F5344CB8AC3E}">
        <p14:creationId xmlns:p14="http://schemas.microsoft.com/office/powerpoint/2010/main" val="11554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a:latin typeface="Yu Gothic UI Semibold" panose="020B0700000000000000" pitchFamily="50" charset="-128"/>
                <a:ea typeface="Yu Gothic UI Semibold" panose="020B0700000000000000" pitchFamily="50" charset="-128"/>
              </a:rPr>
              <a:t>ロータリーの友を購読している人は、印刷媒体か電子媒体を選択することができます。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（印刷版購読者も電子版を利用できます）。追加の料金はかかりません。</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最新号は毎月</a:t>
            </a:r>
            <a:r>
              <a:rPr kumimoji="1" lang="en-US" altLang="ja-JP" sz="1400" dirty="0">
                <a:latin typeface="Yu Gothic UI Semibold" panose="020B0700000000000000" pitchFamily="50" charset="-128"/>
                <a:ea typeface="Yu Gothic UI Semibold" panose="020B0700000000000000" pitchFamily="50" charset="-128"/>
              </a:rPr>
              <a:t>1</a:t>
            </a:r>
            <a:r>
              <a:rPr kumimoji="1" lang="ja-JP" altLang="en-US" sz="1400" dirty="0">
                <a:latin typeface="Yu Gothic UI Semibold" panose="020B0700000000000000" pitchFamily="50" charset="-128"/>
                <a:ea typeface="Yu Gothic UI Semibold" panose="020B0700000000000000" pitchFamily="50" charset="-128"/>
              </a:rPr>
              <a:t>日に更新されます。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ご利用いただくためには、クラブごとに発行される</a:t>
            </a:r>
            <a:r>
              <a:rPr kumimoji="1" lang="en-US" altLang="ja-JP" sz="1400" dirty="0">
                <a:latin typeface="Yu Gothic UI Semibold" panose="020B0700000000000000" pitchFamily="50" charset="-128"/>
                <a:ea typeface="Yu Gothic UI Semibold" panose="020B0700000000000000" pitchFamily="50" charset="-128"/>
              </a:rPr>
              <a:t>ID</a:t>
            </a:r>
            <a:r>
              <a:rPr kumimoji="1" lang="ja-JP" altLang="en-US" sz="1400" dirty="0" err="1">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パスワードでログインが必要です。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en-US" altLang="ja-JP" sz="1400" dirty="0">
                <a:latin typeface="Yu Gothic UI Semibold" panose="020B0700000000000000" pitchFamily="50" charset="-128"/>
                <a:ea typeface="Yu Gothic UI Semibold" panose="020B0700000000000000" pitchFamily="50" charset="-128"/>
              </a:rPr>
              <a:t>ID</a:t>
            </a:r>
            <a:r>
              <a:rPr kumimoji="1" lang="ja-JP" altLang="en-US" sz="1400" dirty="0" err="1">
                <a:latin typeface="Yu Gothic UI Semibold" panose="020B0700000000000000" pitchFamily="50" charset="-128"/>
                <a:ea typeface="Yu Gothic UI Semibold" panose="020B0700000000000000" pitchFamily="50" charset="-128"/>
              </a:rPr>
              <a:t>、</a:t>
            </a:r>
            <a:r>
              <a:rPr kumimoji="1" lang="ja-JP" altLang="en-US" sz="1400" dirty="0">
                <a:latin typeface="Yu Gothic UI Semibold" panose="020B0700000000000000" pitchFamily="50" charset="-128"/>
                <a:ea typeface="Yu Gothic UI Semibold" panose="020B0700000000000000" pitchFamily="50" charset="-128"/>
              </a:rPr>
              <a:t>パスワードは、友事務所から送られる友誌の請求書に記載していますので、クラブ幹事あるいは、クラブ事務局など請求書を管理している方にご確認ください。</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また、このサイト内では、</a:t>
            </a:r>
            <a:r>
              <a:rPr kumimoji="1" lang="en-US" altLang="ja-JP" sz="1400" dirty="0">
                <a:latin typeface="Yu Gothic UI Semibold" panose="020B0700000000000000" pitchFamily="50" charset="-128"/>
                <a:ea typeface="Yu Gothic UI Semibold" panose="020B0700000000000000" pitchFamily="50" charset="-128"/>
              </a:rPr>
              <a:t>1953</a:t>
            </a:r>
            <a:r>
              <a:rPr kumimoji="1" lang="ja-JP" altLang="en-US" sz="1400" dirty="0">
                <a:latin typeface="Yu Gothic UI Semibold" panose="020B0700000000000000" pitchFamily="50" charset="-128"/>
                <a:ea typeface="Yu Gothic UI Semibold" panose="020B0700000000000000" pitchFamily="50" charset="-128"/>
              </a:rPr>
              <a:t>年</a:t>
            </a:r>
            <a:r>
              <a:rPr kumimoji="1" lang="en-US" altLang="ja-JP" sz="1400" dirty="0">
                <a:latin typeface="Yu Gothic UI Semibold" panose="020B0700000000000000" pitchFamily="50" charset="-128"/>
                <a:ea typeface="Yu Gothic UI Semibold" panose="020B0700000000000000" pitchFamily="50" charset="-128"/>
              </a:rPr>
              <a:t>1</a:t>
            </a:r>
            <a:r>
              <a:rPr kumimoji="1" lang="ja-JP" altLang="en-US" sz="1400" dirty="0">
                <a:latin typeface="Yu Gothic UI Semibold" panose="020B0700000000000000" pitchFamily="50" charset="-128"/>
                <a:ea typeface="Yu Gothic UI Semibold" panose="020B0700000000000000" pitchFamily="50" charset="-128"/>
              </a:rPr>
              <a:t>月の創刊号を含むバックナンバーがすべてご覧いただけます。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検索機能も充実しているので、ぜひご活用ください。</a:t>
            </a:r>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なお、パスワードは、</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7</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15</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日と</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15</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日に変更します。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7</a:t>
            </a:fld>
            <a:endParaRPr kumimoji="1" lang="ja-JP" altLang="en-US"/>
          </a:p>
        </p:txBody>
      </p:sp>
    </p:spTree>
    <p:extLst>
      <p:ext uri="{BB962C8B-B14F-4D97-AF65-F5344CB8AC3E}">
        <p14:creationId xmlns:p14="http://schemas.microsoft.com/office/powerpoint/2010/main" val="318716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sz="1400" dirty="0">
                <a:latin typeface="Yu Gothic UI Semibold" panose="020B0700000000000000" pitchFamily="50" charset="-128"/>
                <a:ea typeface="Yu Gothic UI Semibold" panose="020B0700000000000000" pitchFamily="50" charset="-128"/>
              </a:rPr>
              <a:t>そのほかの条件として、現在、</a:t>
            </a:r>
            <a:r>
              <a:rPr kumimoji="1" lang="en-US" altLang="ja-JP" sz="1400" dirty="0">
                <a:latin typeface="Yu Gothic UI Semibold" panose="020B0700000000000000" pitchFamily="50" charset="-128"/>
                <a:ea typeface="Yu Gothic UI Semibold" panose="020B0700000000000000" pitchFamily="50" charset="-128"/>
              </a:rPr>
              <a:t>7</a:t>
            </a:r>
            <a:r>
              <a:rPr kumimoji="1" lang="ja-JP" altLang="en-US" sz="1400" dirty="0">
                <a:latin typeface="Yu Gothic UI Semibold" panose="020B0700000000000000" pitchFamily="50" charset="-128"/>
                <a:ea typeface="Yu Gothic UI Semibold" panose="020B0700000000000000" pitchFamily="50" charset="-128"/>
              </a:rPr>
              <a:t>月号にはＲＩから配信される新会長の写真を使うことが機関雑誌として決められているのですが、</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ＲＩ会長の写真が最初に表紙に使われたのは、</a:t>
            </a:r>
            <a:r>
              <a:rPr kumimoji="1" lang="en-US" altLang="ja-JP" sz="1400" dirty="0">
                <a:latin typeface="Yu Gothic UI Semibold" panose="020B0700000000000000" pitchFamily="50" charset="-128"/>
                <a:ea typeface="Yu Gothic UI Semibold" panose="020B0700000000000000" pitchFamily="50" charset="-128"/>
              </a:rPr>
              <a:t>1979</a:t>
            </a:r>
            <a:r>
              <a:rPr kumimoji="1" lang="ja-JP" altLang="en-US" sz="1400" dirty="0">
                <a:latin typeface="Yu Gothic UI Semibold" panose="020B0700000000000000" pitchFamily="50" charset="-128"/>
                <a:ea typeface="Yu Gothic UI Semibold" panose="020B0700000000000000" pitchFamily="50" charset="-128"/>
              </a:rPr>
              <a:t>年。夫妻で表紙を飾ったのは</a:t>
            </a:r>
            <a:r>
              <a:rPr kumimoji="1" lang="en-US" altLang="ja-JP" sz="1400" dirty="0">
                <a:latin typeface="Yu Gothic UI Semibold" panose="020B0700000000000000" pitchFamily="50" charset="-128"/>
                <a:ea typeface="Yu Gothic UI Semibold" panose="020B0700000000000000" pitchFamily="50" charset="-128"/>
              </a:rPr>
              <a:t>1990</a:t>
            </a:r>
            <a:r>
              <a:rPr kumimoji="1" lang="ja-JP" altLang="en-US" sz="1400" dirty="0">
                <a:latin typeface="Yu Gothic UI Semibold" panose="020B0700000000000000" pitchFamily="50" charset="-128"/>
                <a:ea typeface="Yu Gothic UI Semibold" panose="020B0700000000000000" pitchFamily="50" charset="-128"/>
              </a:rPr>
              <a:t>年です。</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ロータリーの雑誌の購読が義務付けられたのは、</a:t>
            </a:r>
            <a:r>
              <a:rPr kumimoji="1" lang="en-US" altLang="ja-JP" sz="1400" dirty="0">
                <a:latin typeface="Yu Gothic UI Semibold" panose="020B0700000000000000" pitchFamily="50" charset="-128"/>
                <a:ea typeface="Yu Gothic UI Semibold" panose="020B0700000000000000" pitchFamily="50" charset="-128"/>
              </a:rPr>
              <a:t>1977</a:t>
            </a:r>
            <a:r>
              <a:rPr kumimoji="1" lang="ja-JP" altLang="en-US" sz="1400" dirty="0">
                <a:latin typeface="Yu Gothic UI Semibold" panose="020B0700000000000000" pitchFamily="50" charset="-128"/>
                <a:ea typeface="Yu Gothic UI Semibold" panose="020B0700000000000000" pitchFamily="50" charset="-128"/>
              </a:rPr>
              <a:t>年の規定審議会です。</a:t>
            </a:r>
            <a:endParaRPr kumimoji="1" lang="en-US" altLang="ja-JP" sz="1400" dirty="0">
              <a:latin typeface="Yu Gothic UI Semibold" panose="020B0700000000000000" pitchFamily="50" charset="-128"/>
              <a:ea typeface="Yu Gothic UI Semibold" panose="020B0700000000000000" pitchFamily="50" charset="-128"/>
            </a:endParaRPr>
          </a:p>
          <a:p>
            <a:r>
              <a:rPr kumimoji="1" lang="ja-JP" altLang="en-US" sz="1400" dirty="0">
                <a:latin typeface="Yu Gothic UI Semibold" panose="020B0700000000000000" pitchFamily="50" charset="-128"/>
                <a:ea typeface="Yu Gothic UI Semibold" panose="020B0700000000000000" pitchFamily="50" charset="-128"/>
              </a:rPr>
              <a:t>ロータリーの友がＲＩから公式地域雑誌として承認を受けたのが、</a:t>
            </a:r>
            <a:r>
              <a:rPr kumimoji="1" lang="en-US" altLang="ja-JP" sz="1400" dirty="0">
                <a:latin typeface="Yu Gothic UI Semibold" panose="020B0700000000000000" pitchFamily="50" charset="-128"/>
                <a:ea typeface="Yu Gothic UI Semibold" panose="020B0700000000000000" pitchFamily="50" charset="-128"/>
              </a:rPr>
              <a:t>1980</a:t>
            </a:r>
            <a:r>
              <a:rPr kumimoji="1" lang="ja-JP" altLang="en-US" sz="1400" dirty="0">
                <a:latin typeface="Yu Gothic UI Semibold" panose="020B0700000000000000" pitchFamily="50" charset="-128"/>
                <a:ea typeface="Yu Gothic UI Semibold" panose="020B0700000000000000" pitchFamily="50" charset="-128"/>
              </a:rPr>
              <a:t>年なので、この時期に前後して、ＲＩの情報が多く掲載されるようになりました。</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Yu Gothic UI Semibold" panose="020B0700000000000000" pitchFamily="50" charset="-128"/>
                <a:ea typeface="Yu Gothic UI Semibold" panose="020B0700000000000000" pitchFamily="50" charset="-128"/>
              </a:rPr>
              <a:t>ロータリーの友は、</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国際ロータリーのオフィシャルな情報を掲載しつつ、創刊</a:t>
            </a:r>
            <a:r>
              <a:rPr kumimoji="1" lang="ja-JP" altLang="en-US" sz="1400" dirty="0">
                <a:latin typeface="Yu Gothic UI Semibold" panose="020B0700000000000000" pitchFamily="50" charset="-128"/>
                <a:ea typeface="Yu Gothic UI Semibold" panose="020B0700000000000000" pitchFamily="50" charset="-128"/>
              </a:rPr>
              <a:t>当初の目的である国内のロータリアンの情報交換や親睦を深めるような記事の掲載を続けています。</a:t>
            </a:r>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sz="1400" dirty="0">
              <a:latin typeface="Yu Gothic UI Semibold" panose="020B0700000000000000" pitchFamily="50" charset="-128"/>
              <a:ea typeface="Yu Gothic UI Semibold" panose="020B0700000000000000" pitchFamily="50" charset="-128"/>
            </a:endParaRPr>
          </a:p>
          <a:p>
            <a:endParaRPr kumimoji="1" lang="en-US" altLang="ja-JP" dirty="0">
              <a:latin typeface="Yu Gothic UI Semibold" panose="020B0700000000000000" pitchFamily="50" charset="-128"/>
              <a:ea typeface="Yu Gothic UI Semibold" panose="020B07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8</a:t>
            </a:fld>
            <a:endParaRPr kumimoji="1" lang="ja-JP" altLang="en-US"/>
          </a:p>
        </p:txBody>
      </p:sp>
    </p:spTree>
    <p:extLst>
      <p:ext uri="{BB962C8B-B14F-4D97-AF65-F5344CB8AC3E}">
        <p14:creationId xmlns:p14="http://schemas.microsoft.com/office/powerpoint/2010/main" val="5727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23-24</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年度</a:t>
            </a: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友</a:t>
            </a: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rPr>
              <a:t>表紙　</a:t>
            </a:r>
            <a:r>
              <a:rPr kumimoji="0" lang="en-US" altLang="ja-JP"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cs typeface="游ゴシック"/>
              </a:rPr>
              <a:t>DEI</a:t>
            </a:r>
            <a:r>
              <a:rPr kumimoji="0" lang="ja-JP" altLang="en-US" sz="1400" b="0" i="0" u="none" strike="noStrike" kern="0" cap="none" spc="0" normalizeH="0" baseline="0" noProof="0" dirty="0">
                <a:ln>
                  <a:noFill/>
                </a:ln>
                <a:solidFill>
                  <a:prstClr val="white"/>
                </a:solidFill>
                <a:effectLst/>
                <a:uLnTx/>
                <a:uFillTx/>
                <a:latin typeface="Yu Gothic UI Semibold" panose="020B0700000000000000" pitchFamily="50" charset="-128"/>
                <a:ea typeface="Yu Gothic UI Semibold" panose="020B0700000000000000" pitchFamily="50" charset="-128"/>
                <a:cs typeface="游ゴシック"/>
              </a:rPr>
              <a:t>推進に取り組む</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さて、ロータリーの友の今年度</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8</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月号以降の表紙は、昨年度に引き続き障害のある人が創作した作品で表紙を飾っていきます。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アートは健常者の特権ではありません。障害のあるなしにかかわらず、豊かな才能と表現で彩られた作品を紹介することで、</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DEI</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（ディーイーアイ</a:t>
            </a:r>
            <a:r>
              <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多様性、公平さ、インクルージョン）推進に取り組むロータリーの方針をアピールします。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表紙だけではなく、友誌のコンテンツでも話題に富んだ記事を提供して行く予定です。</a:t>
            </a:r>
            <a:endParaRPr kumimoji="1" lang="en-US" altLang="ja-JP" sz="1400" b="0"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7B942265-F837-410F-896F-9CE2DBB22C73}" type="slidenum">
              <a:rPr kumimoji="1" lang="ja-JP" altLang="en-US" smtClean="0"/>
              <a:t>9</a:t>
            </a:fld>
            <a:endParaRPr kumimoji="1" lang="ja-JP" altLang="en-US"/>
          </a:p>
        </p:txBody>
      </p:sp>
    </p:spTree>
    <p:extLst>
      <p:ext uri="{BB962C8B-B14F-4D97-AF65-F5344CB8AC3E}">
        <p14:creationId xmlns:p14="http://schemas.microsoft.com/office/powerpoint/2010/main" val="39601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4980" y="475796"/>
            <a:ext cx="8194039"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メイリオ"/>
                <a:cs typeface="メイリオ"/>
              </a:defRPr>
            </a:lvl1pPr>
          </a:lstStyle>
          <a:p>
            <a:endParaRPr/>
          </a:p>
        </p:txBody>
      </p:sp>
      <p:sp>
        <p:nvSpPr>
          <p:cNvPr id="3" name="Holder 3"/>
          <p:cNvSpPr>
            <a:spLocks noGrp="1"/>
          </p:cNvSpPr>
          <p:nvPr>
            <p:ph type="body" idx="1"/>
          </p:nvPr>
        </p:nvSpPr>
        <p:spPr/>
        <p:txBody>
          <a:bodyPr lIns="0" tIns="0" rIns="0" bIns="0"/>
          <a:lstStyle>
            <a:lvl1pPr>
              <a:defRPr sz="2800" b="0" i="0">
                <a:solidFill>
                  <a:srgbClr val="4A4642"/>
                </a:solidFill>
                <a:latin typeface="メイリオ"/>
                <a:cs typeface="メイリオ"/>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メイリオ"/>
                <a:cs typeface="メイリオ"/>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7" name="Holder 7"/>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メイリオ"/>
                <a:cs typeface="メイリオ"/>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5" name="Holder 5"/>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4" name="Holder 4"/>
          <p:cNvSpPr>
            <a:spLocks noGrp="1"/>
          </p:cNvSpPr>
          <p:nvPr>
            <p:ph type="sldNum" sz="quarter" idx="7"/>
          </p:nvPr>
        </p:nvSpPr>
        <p:spPr/>
        <p:txBody>
          <a:bodyPr lIns="0" tIns="0" rIns="0" bIns="0"/>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457199" y="6298692"/>
            <a:ext cx="896111" cy="336791"/>
          </a:xfrm>
          <a:prstGeom prst="rect">
            <a:avLst/>
          </a:prstGeom>
        </p:spPr>
      </p:pic>
      <p:sp>
        <p:nvSpPr>
          <p:cNvPr id="17" name="bg object 17"/>
          <p:cNvSpPr/>
          <p:nvPr/>
        </p:nvSpPr>
        <p:spPr>
          <a:xfrm>
            <a:off x="762" y="762"/>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ln w="3175">
            <a:solidFill>
              <a:srgbClr val="948D85"/>
            </a:solidFill>
          </a:ln>
        </p:spPr>
        <p:txBody>
          <a:bodyPr wrap="square" lIns="0" tIns="0" rIns="0" bIns="0" rtlCol="0"/>
          <a:lstStyle/>
          <a:p>
            <a:endParaRPr/>
          </a:p>
        </p:txBody>
      </p:sp>
      <p:pic>
        <p:nvPicPr>
          <p:cNvPr id="18" name="bg object 18"/>
          <p:cNvPicPr/>
          <p:nvPr/>
        </p:nvPicPr>
        <p:blipFill>
          <a:blip r:embed="rId8" cstate="print"/>
          <a:stretch>
            <a:fillRect/>
          </a:stretch>
        </p:blipFill>
        <p:spPr>
          <a:xfrm>
            <a:off x="0" y="426720"/>
            <a:ext cx="9144000" cy="716279"/>
          </a:xfrm>
          <a:prstGeom prst="rect">
            <a:avLst/>
          </a:prstGeom>
        </p:spPr>
      </p:pic>
      <p:sp>
        <p:nvSpPr>
          <p:cNvPr id="19" name="bg object 19"/>
          <p:cNvSpPr/>
          <p:nvPr/>
        </p:nvSpPr>
        <p:spPr>
          <a:xfrm>
            <a:off x="0" y="457199"/>
            <a:ext cx="9144000" cy="533400"/>
          </a:xfrm>
          <a:custGeom>
            <a:avLst/>
            <a:gdLst/>
            <a:ahLst/>
            <a:cxnLst/>
            <a:rect l="l" t="t" r="r" b="b"/>
            <a:pathLst>
              <a:path w="9144000" h="533400">
                <a:moveTo>
                  <a:pt x="9144000" y="0"/>
                </a:moveTo>
                <a:lnTo>
                  <a:pt x="0" y="0"/>
                </a:lnTo>
                <a:lnTo>
                  <a:pt x="0" y="533400"/>
                </a:lnTo>
                <a:lnTo>
                  <a:pt x="9144000" y="533400"/>
                </a:lnTo>
                <a:lnTo>
                  <a:pt x="9144000" y="0"/>
                </a:lnTo>
                <a:close/>
              </a:path>
            </a:pathLst>
          </a:custGeom>
          <a:solidFill>
            <a:srgbClr val="01B4E7"/>
          </a:solidFill>
        </p:spPr>
        <p:txBody>
          <a:bodyPr wrap="square" lIns="0" tIns="0" rIns="0" bIns="0" rtlCol="0"/>
          <a:lstStyle/>
          <a:p>
            <a:endParaRPr/>
          </a:p>
        </p:txBody>
      </p:sp>
      <p:sp>
        <p:nvSpPr>
          <p:cNvPr id="2" name="Holder 2"/>
          <p:cNvSpPr>
            <a:spLocks noGrp="1"/>
          </p:cNvSpPr>
          <p:nvPr>
            <p:ph type="title"/>
          </p:nvPr>
        </p:nvSpPr>
        <p:spPr>
          <a:xfrm>
            <a:off x="459740" y="436879"/>
            <a:ext cx="8224519" cy="452119"/>
          </a:xfrm>
          <a:prstGeom prst="rect">
            <a:avLst/>
          </a:prstGeom>
        </p:spPr>
        <p:txBody>
          <a:bodyPr wrap="square" lIns="0" tIns="0" rIns="0" bIns="0">
            <a:spAutoFit/>
          </a:bodyPr>
          <a:lstStyle>
            <a:lvl1pPr>
              <a:defRPr sz="2800" b="1" i="0">
                <a:solidFill>
                  <a:schemeClr val="bg1"/>
                </a:solidFill>
                <a:latin typeface="メイリオ"/>
                <a:cs typeface="メイリオ"/>
              </a:defRPr>
            </a:lvl1pPr>
          </a:lstStyle>
          <a:p>
            <a:endParaRPr/>
          </a:p>
        </p:txBody>
      </p:sp>
      <p:sp>
        <p:nvSpPr>
          <p:cNvPr id="3" name="Holder 3"/>
          <p:cNvSpPr>
            <a:spLocks noGrp="1"/>
          </p:cNvSpPr>
          <p:nvPr>
            <p:ph type="body" idx="1"/>
          </p:nvPr>
        </p:nvSpPr>
        <p:spPr>
          <a:xfrm>
            <a:off x="2960063" y="1798050"/>
            <a:ext cx="5638800" cy="3707765"/>
          </a:xfrm>
          <a:prstGeom prst="rect">
            <a:avLst/>
          </a:prstGeom>
        </p:spPr>
        <p:txBody>
          <a:bodyPr wrap="square" lIns="0" tIns="0" rIns="0" bIns="0">
            <a:spAutoFit/>
          </a:bodyPr>
          <a:lstStyle>
            <a:lvl1pPr>
              <a:defRPr sz="2800" b="0" i="0">
                <a:solidFill>
                  <a:srgbClr val="4A4642"/>
                </a:solidFill>
                <a:latin typeface="メイリオ"/>
                <a:cs typeface="メイリオ"/>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7/31/2023</a:t>
            </a:fld>
            <a:endParaRPr lang="en-US"/>
          </a:p>
        </p:txBody>
      </p:sp>
      <p:sp>
        <p:nvSpPr>
          <p:cNvPr id="6" name="Holder 6"/>
          <p:cNvSpPr>
            <a:spLocks noGrp="1"/>
          </p:cNvSpPr>
          <p:nvPr>
            <p:ph type="sldNum" sz="quarter" idx="7"/>
          </p:nvPr>
        </p:nvSpPr>
        <p:spPr>
          <a:xfrm>
            <a:off x="7124192" y="6464046"/>
            <a:ext cx="1613534" cy="158115"/>
          </a:xfrm>
          <a:prstGeom prst="rect">
            <a:avLst/>
          </a:prstGeom>
        </p:spPr>
        <p:txBody>
          <a:bodyPr wrap="square" lIns="0" tIns="0" rIns="0" bIns="0">
            <a:spAutoFit/>
          </a:bodyPr>
          <a:lstStyle>
            <a:lvl1pPr>
              <a:defRPr sz="900" b="0" i="0">
                <a:solidFill>
                  <a:srgbClr val="7E7E7E"/>
                </a:solidFill>
                <a:latin typeface="游ゴシック"/>
                <a:cs typeface="游ゴシック"/>
              </a:defRPr>
            </a:lvl1p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a:t>
            </a:fld>
            <a:endParaRPr dirty="0">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58723" y="6166103"/>
            <a:ext cx="1216139" cy="457187"/>
          </a:xfrm>
          <a:prstGeom prst="rect">
            <a:avLst/>
          </a:prstGeom>
        </p:spPr>
      </p:pic>
      <p:pic>
        <p:nvPicPr>
          <p:cNvPr id="3" name="object 3"/>
          <p:cNvPicPr/>
          <p:nvPr/>
        </p:nvPicPr>
        <p:blipFill>
          <a:blip r:embed="rId4" cstate="print"/>
          <a:stretch>
            <a:fillRect/>
          </a:stretch>
        </p:blipFill>
        <p:spPr>
          <a:xfrm>
            <a:off x="5562600" y="152400"/>
            <a:ext cx="3124199" cy="3124199"/>
          </a:xfrm>
          <a:prstGeom prst="rect">
            <a:avLst/>
          </a:prstGeom>
        </p:spPr>
      </p:pic>
      <p:grpSp>
        <p:nvGrpSpPr>
          <p:cNvPr id="4" name="object 4"/>
          <p:cNvGrpSpPr/>
          <p:nvPr/>
        </p:nvGrpSpPr>
        <p:grpSpPr>
          <a:xfrm>
            <a:off x="0" y="3409188"/>
            <a:ext cx="9144000" cy="1848612"/>
            <a:chOff x="0" y="3409188"/>
            <a:chExt cx="9144000" cy="1076325"/>
          </a:xfrm>
        </p:grpSpPr>
        <p:pic>
          <p:nvPicPr>
            <p:cNvPr id="5" name="object 5"/>
            <p:cNvPicPr/>
            <p:nvPr/>
          </p:nvPicPr>
          <p:blipFill>
            <a:blip r:embed="rId5" cstate="print"/>
            <a:stretch>
              <a:fillRect/>
            </a:stretch>
          </p:blipFill>
          <p:spPr>
            <a:xfrm>
              <a:off x="0" y="3409188"/>
              <a:ext cx="9144000" cy="1075943"/>
            </a:xfrm>
            <a:prstGeom prst="rect">
              <a:avLst/>
            </a:prstGeom>
          </p:spPr>
        </p:pic>
        <p:sp>
          <p:nvSpPr>
            <p:cNvPr id="6" name="object 6"/>
            <p:cNvSpPr/>
            <p:nvPr/>
          </p:nvSpPr>
          <p:spPr>
            <a:xfrm>
              <a:off x="0" y="3429000"/>
              <a:ext cx="9144000" cy="990600"/>
            </a:xfrm>
            <a:custGeom>
              <a:avLst/>
              <a:gdLst/>
              <a:ahLst/>
              <a:cxnLst/>
              <a:rect l="l" t="t" r="r" b="b"/>
              <a:pathLst>
                <a:path w="9144000" h="990600">
                  <a:moveTo>
                    <a:pt x="9144000" y="0"/>
                  </a:moveTo>
                  <a:lnTo>
                    <a:pt x="0" y="0"/>
                  </a:lnTo>
                  <a:lnTo>
                    <a:pt x="0" y="990600"/>
                  </a:lnTo>
                  <a:lnTo>
                    <a:pt x="9144000" y="990600"/>
                  </a:lnTo>
                  <a:lnTo>
                    <a:pt x="9144000" y="0"/>
                  </a:lnTo>
                  <a:close/>
                </a:path>
              </a:pathLst>
            </a:custGeom>
            <a:solidFill>
              <a:srgbClr val="01B4E7"/>
            </a:solidFill>
          </p:spPr>
          <p:txBody>
            <a:bodyPr wrap="square" lIns="0" tIns="0" rIns="0" bIns="0" rtlCol="0"/>
            <a:lstStyle/>
            <a:p>
              <a:endParaRPr/>
            </a:p>
          </p:txBody>
        </p:sp>
      </p:grpSp>
      <p:sp>
        <p:nvSpPr>
          <p:cNvPr id="8" name="object 8"/>
          <p:cNvSpPr txBox="1"/>
          <p:nvPr/>
        </p:nvSpPr>
        <p:spPr>
          <a:xfrm>
            <a:off x="6511884" y="5458542"/>
            <a:ext cx="2158519" cy="936154"/>
          </a:xfrm>
          <a:prstGeom prst="rect">
            <a:avLst/>
          </a:prstGeom>
        </p:spPr>
        <p:txBody>
          <a:bodyPr vert="horz" wrap="square" lIns="0" tIns="12700" rIns="0" bIns="0" rtlCol="0">
            <a:spAutoFit/>
          </a:bodyPr>
          <a:lstStyle/>
          <a:p>
            <a:pPr marL="12700">
              <a:lnSpc>
                <a:spcPct val="100000"/>
              </a:lnSpc>
              <a:spcBef>
                <a:spcPts val="2400"/>
              </a:spcBef>
            </a:pPr>
            <a:r>
              <a:rPr lang="ja-JP" altLang="en-US" sz="2000" spc="-5" dirty="0">
                <a:solidFill>
                  <a:srgbClr val="01B4E7"/>
                </a:solidFill>
                <a:latin typeface="Yu Gothic UI Semibold" panose="020B0700000000000000" pitchFamily="50" charset="-128"/>
                <a:ea typeface="Yu Gothic UI Semibold" panose="020B0700000000000000" pitchFamily="50" charset="-128"/>
                <a:cs typeface="メイリオ"/>
              </a:rPr>
              <a:t>名前</a:t>
            </a:r>
            <a:endParaRPr lang="en-US" altLang="ja-JP" sz="2000" spc="-5" dirty="0">
              <a:solidFill>
                <a:srgbClr val="01B4E7"/>
              </a:solidFill>
              <a:latin typeface="Yu Gothic UI Semibold" panose="020B0700000000000000" pitchFamily="50" charset="-128"/>
              <a:ea typeface="Yu Gothic UI Semibold" panose="020B0700000000000000" pitchFamily="50" charset="-128"/>
              <a:cs typeface="メイリオ"/>
            </a:endParaRPr>
          </a:p>
          <a:p>
            <a:pPr marL="12700">
              <a:lnSpc>
                <a:spcPct val="100000"/>
              </a:lnSpc>
              <a:spcBef>
                <a:spcPts val="2400"/>
              </a:spcBef>
            </a:pPr>
            <a:r>
              <a:rPr sz="2000" spc="-5" dirty="0">
                <a:solidFill>
                  <a:srgbClr val="01B4E7"/>
                </a:solidFill>
                <a:latin typeface="Yu Gothic UI Semibold" panose="020B0700000000000000" pitchFamily="50" charset="-128"/>
                <a:ea typeface="Yu Gothic UI Semibold" panose="020B0700000000000000" pitchFamily="50" charset="-128"/>
                <a:cs typeface="メイリオ"/>
              </a:rPr>
              <a:t>202</a:t>
            </a:r>
            <a:r>
              <a:rPr lang="en-US" altLang="ja-JP" sz="2000" spc="-5" dirty="0">
                <a:solidFill>
                  <a:srgbClr val="01B4E7"/>
                </a:solidFill>
                <a:latin typeface="Yu Gothic UI Semibold" panose="020B0700000000000000" pitchFamily="50" charset="-128"/>
                <a:ea typeface="Yu Gothic UI Semibold" panose="020B0700000000000000" pitchFamily="50" charset="-128"/>
                <a:cs typeface="メイリオ"/>
              </a:rPr>
              <a:t>3</a:t>
            </a:r>
            <a:r>
              <a:rPr sz="2000" dirty="0">
                <a:solidFill>
                  <a:srgbClr val="01B4E7"/>
                </a:solidFill>
                <a:latin typeface="Yu Gothic UI Semibold" panose="020B0700000000000000" pitchFamily="50" charset="-128"/>
                <a:ea typeface="Yu Gothic UI Semibold" panose="020B0700000000000000" pitchFamily="50" charset="-128"/>
                <a:cs typeface="メイリオ"/>
              </a:rPr>
              <a:t>年</a:t>
            </a:r>
            <a:r>
              <a:rPr lang="ja-JP" altLang="en-US" sz="2000" spc="-10" dirty="0">
                <a:solidFill>
                  <a:srgbClr val="01B4E7"/>
                </a:solidFill>
                <a:latin typeface="Yu Gothic UI Semibold" panose="020B0700000000000000" pitchFamily="50" charset="-128"/>
                <a:ea typeface="Yu Gothic UI Semibold" panose="020B0700000000000000" pitchFamily="50" charset="-128"/>
                <a:cs typeface="メイリオ"/>
              </a:rPr>
              <a:t>●</a:t>
            </a:r>
            <a:r>
              <a:rPr sz="2000" dirty="0">
                <a:solidFill>
                  <a:srgbClr val="01B4E7"/>
                </a:solidFill>
                <a:latin typeface="Yu Gothic UI Semibold" panose="020B0700000000000000" pitchFamily="50" charset="-128"/>
                <a:ea typeface="Yu Gothic UI Semibold" panose="020B0700000000000000" pitchFamily="50" charset="-128"/>
                <a:cs typeface="メイリオ"/>
              </a:rPr>
              <a:t>月</a:t>
            </a:r>
            <a:r>
              <a:rPr lang="ja-JP" altLang="en-US" sz="2000" spc="-10" dirty="0">
                <a:solidFill>
                  <a:srgbClr val="01B4E7"/>
                </a:solidFill>
                <a:latin typeface="Yu Gothic UI Semibold" panose="020B0700000000000000" pitchFamily="50" charset="-128"/>
                <a:ea typeface="Yu Gothic UI Semibold" panose="020B0700000000000000" pitchFamily="50" charset="-128"/>
                <a:cs typeface="メイリオ"/>
              </a:rPr>
              <a:t>●</a:t>
            </a:r>
            <a:r>
              <a:rPr sz="2000" dirty="0">
                <a:solidFill>
                  <a:srgbClr val="01B4E7"/>
                </a:solidFill>
                <a:latin typeface="Yu Gothic UI Semibold" panose="020B0700000000000000" pitchFamily="50" charset="-128"/>
                <a:ea typeface="Yu Gothic UI Semibold" panose="020B0700000000000000" pitchFamily="50" charset="-128"/>
                <a:cs typeface="メイリオ"/>
              </a:rPr>
              <a:t>日</a:t>
            </a:r>
            <a:endParaRPr sz="2000" dirty="0">
              <a:latin typeface="Yu Gothic UI Semibold" panose="020B0700000000000000" pitchFamily="50" charset="-128"/>
              <a:ea typeface="Yu Gothic UI Semibold" panose="020B0700000000000000" pitchFamily="50" charset="-128"/>
              <a:cs typeface="メイリオ"/>
            </a:endParaRPr>
          </a:p>
        </p:txBody>
      </p:sp>
      <p:pic>
        <p:nvPicPr>
          <p:cNvPr id="9" name="図 8">
            <a:extLst>
              <a:ext uri="{FF2B5EF4-FFF2-40B4-BE49-F238E27FC236}">
                <a16:creationId xmlns:a16="http://schemas.microsoft.com/office/drawing/2014/main" id="{5776843F-8FCC-4F9C-BC8A-26F7342220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40998">
            <a:off x="1295401" y="577293"/>
            <a:ext cx="1905000" cy="2699306"/>
          </a:xfrm>
          <a:prstGeom prst="rect">
            <a:avLst/>
          </a:prstGeom>
        </p:spPr>
      </p:pic>
      <p:pic>
        <p:nvPicPr>
          <p:cNvPr id="12" name="図 11">
            <a:extLst>
              <a:ext uri="{FF2B5EF4-FFF2-40B4-BE49-F238E27FC236}">
                <a16:creationId xmlns:a16="http://schemas.microsoft.com/office/drawing/2014/main" id="{700A319F-D523-4A6A-B102-70097588B5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68443">
            <a:off x="3161332" y="577291"/>
            <a:ext cx="1909997" cy="2699307"/>
          </a:xfrm>
          <a:prstGeom prst="rect">
            <a:avLst/>
          </a:prstGeom>
        </p:spPr>
      </p:pic>
      <p:sp>
        <p:nvSpPr>
          <p:cNvPr id="7" name="テキスト ボックス 6">
            <a:extLst>
              <a:ext uri="{FF2B5EF4-FFF2-40B4-BE49-F238E27FC236}">
                <a16:creationId xmlns:a16="http://schemas.microsoft.com/office/drawing/2014/main" id="{D6AEC661-88FE-435E-ABA8-81A0BF9A7D3B}"/>
              </a:ext>
            </a:extLst>
          </p:cNvPr>
          <p:cNvSpPr txBox="1"/>
          <p:nvPr/>
        </p:nvSpPr>
        <p:spPr>
          <a:xfrm>
            <a:off x="1295400" y="3611940"/>
            <a:ext cx="6858000" cy="1569660"/>
          </a:xfrm>
          <a:prstGeom prst="rect">
            <a:avLst/>
          </a:prstGeom>
          <a:noFill/>
        </p:spPr>
        <p:txBody>
          <a:bodyPr wrap="square" rtlCol="0">
            <a:spAutoFit/>
          </a:bodyPr>
          <a:lstStyle/>
          <a:p>
            <a:r>
              <a:rPr lang="ja-JP" altLang="en-US" sz="4800" b="1" dirty="0">
                <a:solidFill>
                  <a:schemeClr val="bg1"/>
                </a:solidFill>
                <a:latin typeface="Yu Gothic UI Semibold" panose="020B0700000000000000" pitchFamily="50" charset="-128"/>
                <a:ea typeface="Yu Gothic UI Semibold" panose="020B0700000000000000" pitchFamily="50" charset="-128"/>
              </a:rPr>
              <a:t>ロータリアンなら読もう　</a:t>
            </a:r>
            <a:endParaRPr lang="en-US" altLang="ja-JP" sz="4800" b="1" dirty="0">
              <a:solidFill>
                <a:schemeClr val="bg1"/>
              </a:solidFill>
              <a:latin typeface="Yu Gothic UI Semibold" panose="020B0700000000000000" pitchFamily="50" charset="-128"/>
              <a:ea typeface="Yu Gothic UI Semibold" panose="020B0700000000000000" pitchFamily="50" charset="-128"/>
            </a:endParaRPr>
          </a:p>
          <a:p>
            <a:r>
              <a:rPr lang="en-US" altLang="ja-JP" sz="4800" b="1" dirty="0">
                <a:solidFill>
                  <a:schemeClr val="bg1"/>
                </a:solidFill>
                <a:latin typeface="Yu Gothic UI Semibold" panose="020B0700000000000000" pitchFamily="50" charset="-128"/>
                <a:ea typeface="Yu Gothic UI Semibold" panose="020B0700000000000000" pitchFamily="50" charset="-128"/>
              </a:rPr>
              <a:t>『</a:t>
            </a:r>
            <a:r>
              <a:rPr lang="ja-JP" altLang="en-US" sz="4800" b="1" dirty="0">
                <a:solidFill>
                  <a:prstClr val="white"/>
                </a:solidFill>
                <a:latin typeface="Yu Gothic UI Semibold" panose="020B0700000000000000" pitchFamily="50" charset="-128"/>
                <a:ea typeface="Yu Gothic UI Semibold" panose="020B0700000000000000" pitchFamily="50" charset="-128"/>
              </a:rPr>
              <a:t>ロータリーの友</a:t>
            </a:r>
            <a:r>
              <a:rPr lang="en-US" altLang="ja-JP" sz="4800" b="1" dirty="0">
                <a:solidFill>
                  <a:schemeClr val="bg1"/>
                </a:solidFill>
                <a:latin typeface="Yu Gothic UI Semibold" panose="020B0700000000000000" pitchFamily="50" charset="-128"/>
                <a:ea typeface="Yu Gothic UI Semibold" panose="020B0700000000000000" pitchFamily="50" charset="-128"/>
              </a:rPr>
              <a:t>』</a:t>
            </a:r>
            <a:endParaRPr kumimoji="1" lang="ja-JP" altLang="en-US" sz="4800" b="1" dirty="0">
              <a:solidFill>
                <a:schemeClr val="bg1"/>
              </a:solidFill>
              <a:latin typeface="Yu Gothic UI Semibold" panose="020B0700000000000000" pitchFamily="50" charset="-128"/>
              <a:ea typeface="Yu Gothic UI Semibold" panose="020B07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CE01946-ED0E-4F89-8D6C-4A6F6B0178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2996" y="1371599"/>
            <a:ext cx="2524330" cy="3623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bject 2"/>
          <p:cNvSpPr txBox="1">
            <a:spLocks noGrp="1"/>
          </p:cNvSpPr>
          <p:nvPr>
            <p:ph type="title"/>
          </p:nvPr>
        </p:nvSpPr>
        <p:spPr>
          <a:xfrm>
            <a:off x="368300" y="547530"/>
            <a:ext cx="8369426"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横組みと縦組みがある理由</a:t>
            </a:r>
            <a:endParaRPr spc="-5" dirty="0">
              <a:latin typeface="Yu Gothic UI Semibold" panose="020B0700000000000000" pitchFamily="50" charset="-128"/>
              <a:ea typeface="Yu Gothic UI Semibold" panose="020B0700000000000000" pitchFamily="50" charset="-128"/>
            </a:endParaRPr>
          </a:p>
        </p:txBody>
      </p:sp>
      <p:grpSp>
        <p:nvGrpSpPr>
          <p:cNvPr id="3" name="object 3"/>
          <p:cNvGrpSpPr/>
          <p:nvPr/>
        </p:nvGrpSpPr>
        <p:grpSpPr>
          <a:xfrm>
            <a:off x="2101566" y="1219200"/>
            <a:ext cx="6185056" cy="5085989"/>
            <a:chOff x="-1521567" y="1297633"/>
            <a:chExt cx="6185056" cy="5085989"/>
          </a:xfrm>
        </p:grpSpPr>
        <p:pic>
          <p:nvPicPr>
            <p:cNvPr id="5" name="object 5"/>
            <p:cNvPicPr/>
            <p:nvPr/>
          </p:nvPicPr>
          <p:blipFill>
            <a:blip r:embed="rId4" cstate="screen">
              <a:extLst>
                <a:ext uri="{28A0092B-C50C-407E-A947-70E740481C1C}">
                  <a14:useLocalDpi xmlns:a14="http://schemas.microsoft.com/office/drawing/2010/main"/>
                </a:ext>
              </a:extLst>
            </a:blip>
            <a:stretch>
              <a:fillRect/>
            </a:stretch>
          </p:blipFill>
          <p:spPr>
            <a:xfrm>
              <a:off x="1101267" y="1297633"/>
              <a:ext cx="2847465" cy="3823652"/>
            </a:xfrm>
            <a:prstGeom prst="rect">
              <a:avLst/>
            </a:prstGeom>
          </p:spPr>
        </p:pic>
        <p:pic>
          <p:nvPicPr>
            <p:cNvPr id="7" name="object 7"/>
            <p:cNvPicPr/>
            <p:nvPr/>
          </p:nvPicPr>
          <p:blipFill>
            <a:blip r:embed="rId5" cstate="screen">
              <a:extLst>
                <a:ext uri="{28A0092B-C50C-407E-A947-70E740481C1C}">
                  <a14:useLocalDpi xmlns:a14="http://schemas.microsoft.com/office/drawing/2010/main"/>
                </a:ext>
              </a:extLst>
            </a:blip>
            <a:stretch>
              <a:fillRect/>
            </a:stretch>
          </p:blipFill>
          <p:spPr>
            <a:xfrm>
              <a:off x="-1521567" y="2876708"/>
              <a:ext cx="2524330" cy="3485789"/>
            </a:xfrm>
            <a:prstGeom prst="rect">
              <a:avLst/>
            </a:prstGeom>
          </p:spPr>
        </p:pic>
        <p:pic>
          <p:nvPicPr>
            <p:cNvPr id="6" name="object 6"/>
            <p:cNvPicPr/>
            <p:nvPr/>
          </p:nvPicPr>
          <p:blipFill>
            <a:blip r:embed="rId6" cstate="screen">
              <a:extLst>
                <a:ext uri="{28A0092B-C50C-407E-A947-70E740481C1C}">
                  <a14:useLocalDpi xmlns:a14="http://schemas.microsoft.com/office/drawing/2010/main"/>
                </a:ext>
              </a:extLst>
            </a:blip>
            <a:stretch>
              <a:fillRect/>
            </a:stretch>
          </p:blipFill>
          <p:spPr>
            <a:xfrm>
              <a:off x="2091867" y="2897833"/>
              <a:ext cx="2571622" cy="3485789"/>
            </a:xfrm>
            <a:prstGeom prst="rect">
              <a:avLst/>
            </a:prstGeom>
          </p:spPr>
        </p:pic>
      </p:grpSp>
      <p:sp>
        <p:nvSpPr>
          <p:cNvPr id="8" name="object 8"/>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10</a:t>
            </a:fld>
            <a:endParaRPr dirty="0">
              <a:latin typeface="Arial Narrow"/>
              <a:cs typeface="Arial Narrow"/>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45085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　ご投稿をお待ちしています</a:t>
            </a:r>
            <a:endParaRPr spc="-5" dirty="0">
              <a:latin typeface="Yu Gothic UI Semibold" panose="020B0700000000000000" pitchFamily="50" charset="-128"/>
              <a:ea typeface="Yu Gothic UI Semibold" panose="020B0700000000000000" pitchFamily="50" charset="-128"/>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11</a:t>
            </a:fld>
            <a:endParaRPr dirty="0">
              <a:latin typeface="Arial Narrow"/>
              <a:cs typeface="Arial Narrow"/>
            </a:endParaRPr>
          </a:p>
        </p:txBody>
      </p:sp>
      <p:pic>
        <p:nvPicPr>
          <p:cNvPr id="6" name="図 5">
            <a:extLst>
              <a:ext uri="{FF2B5EF4-FFF2-40B4-BE49-F238E27FC236}">
                <a16:creationId xmlns:a16="http://schemas.microsoft.com/office/drawing/2014/main" id="{3DEDF2A1-C0D9-454C-BAC1-36DC6609ED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 y="1447800"/>
            <a:ext cx="3264523" cy="4634914"/>
          </a:xfrm>
          <a:prstGeom prst="rect">
            <a:avLst/>
          </a:prstGeom>
        </p:spPr>
      </p:pic>
      <p:pic>
        <p:nvPicPr>
          <p:cNvPr id="5" name="図 4">
            <a:extLst>
              <a:ext uri="{FF2B5EF4-FFF2-40B4-BE49-F238E27FC236}">
                <a16:creationId xmlns:a16="http://schemas.microsoft.com/office/drawing/2014/main" id="{E2781987-B40A-4FF4-8ED8-F7CA052CF3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8200" y="1447800"/>
            <a:ext cx="3917373" cy="2735943"/>
          </a:xfrm>
          <a:prstGeom prst="rect">
            <a:avLst/>
          </a:prstGeom>
          <a:ln w="6350">
            <a:solidFill>
              <a:schemeClr val="bg1">
                <a:lumMod val="85000"/>
              </a:schemeClr>
            </a:solidFill>
          </a:ln>
        </p:spPr>
      </p:pic>
    </p:spTree>
    <p:extLst>
      <p:ext uri="{BB962C8B-B14F-4D97-AF65-F5344CB8AC3E}">
        <p14:creationId xmlns:p14="http://schemas.microsoft.com/office/powerpoint/2010/main" val="94941062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74980" y="538481"/>
            <a:ext cx="8194039" cy="452119"/>
          </a:xfrm>
          <a:prstGeom prst="rect">
            <a:avLst/>
          </a:prstGeom>
        </p:spPr>
        <p:txBody>
          <a:bodyPr vert="horz" wrap="square" lIns="0" tIns="12065" rIns="0" bIns="0" rtlCol="0">
            <a:spAutoFit/>
          </a:bodyPr>
          <a:lstStyle/>
          <a:p>
            <a:pPr marL="12700">
              <a:lnSpc>
                <a:spcPct val="100000"/>
              </a:lnSpc>
              <a:spcBef>
                <a:spcPts val="95"/>
              </a:spcBef>
              <a:tabLst>
                <a:tab pos="3352800" algn="l"/>
              </a:tabLst>
            </a:pPr>
            <a:r>
              <a:rPr lang="ja-JP" altLang="en-US" spc="-5" dirty="0">
                <a:solidFill>
                  <a:schemeClr val="bg1"/>
                </a:solidFill>
                <a:latin typeface="Yu Gothic UI Semibold" panose="020B0700000000000000" pitchFamily="50" charset="-128"/>
                <a:ea typeface="Yu Gothic UI Semibold" panose="020B0700000000000000" pitchFamily="50" charset="-128"/>
              </a:rPr>
              <a:t>そもそも</a:t>
            </a:r>
            <a:r>
              <a:rPr lang="en-US" altLang="ja-JP" spc="-5" dirty="0">
                <a:solidFill>
                  <a:schemeClr val="bg1"/>
                </a:solidFill>
                <a:latin typeface="Yu Gothic UI Semibold" panose="020B0700000000000000" pitchFamily="50" charset="-128"/>
                <a:ea typeface="Yu Gothic UI Semibold" panose="020B0700000000000000" pitchFamily="50" charset="-128"/>
              </a:rPr>
              <a:t>『</a:t>
            </a:r>
            <a:r>
              <a:rPr lang="ja-JP" altLang="en-US" spc="-5" dirty="0">
                <a:solidFill>
                  <a:schemeClr val="bg1"/>
                </a:solidFill>
                <a:latin typeface="Yu Gothic UI Semibold" panose="020B0700000000000000" pitchFamily="50" charset="-128"/>
                <a:ea typeface="Yu Gothic UI Semibold" panose="020B0700000000000000" pitchFamily="50" charset="-128"/>
              </a:rPr>
              <a:t>友</a:t>
            </a:r>
            <a:r>
              <a:rPr lang="en-US" altLang="ja-JP" spc="-5" dirty="0">
                <a:solidFill>
                  <a:schemeClr val="bg1"/>
                </a:solidFill>
                <a:latin typeface="Yu Gothic UI Semibold" panose="020B0700000000000000" pitchFamily="50" charset="-128"/>
                <a:ea typeface="Yu Gothic UI Semibold" panose="020B0700000000000000" pitchFamily="50" charset="-128"/>
              </a:rPr>
              <a:t>』</a:t>
            </a:r>
            <a:r>
              <a:rPr lang="ja-JP" altLang="en-US" spc="-5" dirty="0">
                <a:solidFill>
                  <a:schemeClr val="bg1"/>
                </a:solidFill>
                <a:latin typeface="Yu Gothic UI Semibold" panose="020B0700000000000000" pitchFamily="50" charset="-128"/>
                <a:ea typeface="Yu Gothic UI Semibold" panose="020B0700000000000000" pitchFamily="50" charset="-128"/>
              </a:rPr>
              <a:t>が創刊されたきっかけ</a:t>
            </a:r>
            <a:endParaRPr spc="-5" dirty="0">
              <a:solidFill>
                <a:schemeClr val="bg1"/>
              </a:solidFill>
              <a:latin typeface="Yu Gothic UI Semibold" panose="020B0700000000000000" pitchFamily="50" charset="-128"/>
              <a:ea typeface="Yu Gothic UI Semibold" panose="020B0700000000000000" pitchFamily="50" charset="-128"/>
            </a:endParaRPr>
          </a:p>
        </p:txBody>
      </p:sp>
      <p:sp>
        <p:nvSpPr>
          <p:cNvPr id="8" name="object 8"/>
          <p:cNvSpPr txBox="1">
            <a:spLocks noGrp="1"/>
          </p:cNvSpPr>
          <p:nvPr>
            <p:ph type="subTitle" idx="4"/>
          </p:nvPr>
        </p:nvSpPr>
        <p:spPr>
          <a:xfrm>
            <a:off x="2971800" y="1999651"/>
            <a:ext cx="5867400" cy="3410549"/>
          </a:xfrm>
          <a:prstGeom prst="rect">
            <a:avLst/>
          </a:prstGeom>
        </p:spPr>
        <p:txBody>
          <a:bodyPr vert="horz" wrap="square" lIns="0" tIns="12065" rIns="0" bIns="0" rtlCol="0">
            <a:spAutoFit/>
          </a:bodyPr>
          <a:lstStyle/>
          <a:p>
            <a:pPr marL="788670" marR="5080">
              <a:lnSpc>
                <a:spcPct val="100000"/>
              </a:lnSpc>
              <a:spcBef>
                <a:spcPts val="95"/>
              </a:spcBef>
            </a:pPr>
            <a:r>
              <a:rPr spc="-5" dirty="0">
                <a:latin typeface="Yu Gothic UI Semibold" panose="020B0700000000000000" pitchFamily="50" charset="-128"/>
                <a:ea typeface="Yu Gothic UI Semibold" panose="020B0700000000000000" pitchFamily="50" charset="-128"/>
              </a:rPr>
              <a:t>1952年</a:t>
            </a:r>
            <a:r>
              <a:rPr dirty="0">
                <a:latin typeface="Yu Gothic UI Semibold" panose="020B0700000000000000" pitchFamily="50" charset="-128"/>
                <a:ea typeface="Yu Gothic UI Semibold" panose="020B0700000000000000" pitchFamily="50" charset="-128"/>
              </a:rPr>
              <a:t>7</a:t>
            </a:r>
            <a:r>
              <a:rPr spc="-5" dirty="0">
                <a:latin typeface="Yu Gothic UI Semibold" panose="020B0700000000000000" pitchFamily="50" charset="-128"/>
                <a:ea typeface="Yu Gothic UI Semibold" panose="020B0700000000000000" pitchFamily="50" charset="-128"/>
              </a:rPr>
              <a:t>月、日本のロータリーが2地区に分割されました。 </a:t>
            </a:r>
            <a:endParaRPr lang="en-US" altLang="ja-JP" spc="-5" dirty="0">
              <a:latin typeface="Yu Gothic UI Semibold" panose="020B0700000000000000" pitchFamily="50" charset="-128"/>
              <a:ea typeface="Yu Gothic UI Semibold" panose="020B0700000000000000" pitchFamily="50" charset="-128"/>
            </a:endParaRPr>
          </a:p>
          <a:p>
            <a:pPr marL="788670" marR="5080">
              <a:lnSpc>
                <a:spcPct val="100000"/>
              </a:lnSpc>
              <a:spcBef>
                <a:spcPts val="95"/>
              </a:spcBef>
            </a:pPr>
            <a:r>
              <a:rPr spc="-5" dirty="0" err="1">
                <a:latin typeface="Yu Gothic UI Semibold" panose="020B0700000000000000" pitchFamily="50" charset="-128"/>
                <a:ea typeface="Yu Gothic UI Semibold" panose="020B0700000000000000" pitchFamily="50" charset="-128"/>
              </a:rPr>
              <a:t>分割後も</a:t>
            </a:r>
            <a:r>
              <a:rPr lang="ja-JP" altLang="en-US" spc="-5" dirty="0" err="1">
                <a:latin typeface="Yu Gothic UI Semibold" panose="020B0700000000000000" pitchFamily="50" charset="-128"/>
                <a:ea typeface="Yu Gothic UI Semibold" panose="020B0700000000000000" pitchFamily="50" charset="-128"/>
              </a:rPr>
              <a:t>、</a:t>
            </a:r>
            <a:r>
              <a:rPr spc="-5" dirty="0" err="1">
                <a:latin typeface="Yu Gothic UI Semibold" panose="020B0700000000000000" pitchFamily="50" charset="-128"/>
                <a:ea typeface="Yu Gothic UI Semibold" panose="020B0700000000000000" pitchFamily="50" charset="-128"/>
              </a:rPr>
              <a:t>お互いの</a:t>
            </a:r>
            <a:r>
              <a:rPr lang="ja-JP" altLang="en-US" spc="-5" dirty="0">
                <a:latin typeface="Yu Gothic UI Semibold" panose="020B0700000000000000" pitchFamily="50" charset="-128"/>
                <a:ea typeface="Yu Gothic UI Semibold" panose="020B0700000000000000" pitchFamily="50" charset="-128"/>
              </a:rPr>
              <a:t>地区の</a:t>
            </a:r>
            <a:r>
              <a:rPr spc="-5" dirty="0" err="1">
                <a:latin typeface="Yu Gothic UI Semibold" panose="020B0700000000000000" pitchFamily="50" charset="-128"/>
                <a:ea typeface="Yu Gothic UI Semibold" panose="020B0700000000000000" pitchFamily="50" charset="-128"/>
              </a:rPr>
              <a:t>ことを知っていたいという思い</a:t>
            </a:r>
            <a:r>
              <a:rPr lang="ja-JP" altLang="en-US" spc="-5" dirty="0">
                <a:latin typeface="Yu Gothic UI Semibold" panose="020B0700000000000000" pitchFamily="50" charset="-128"/>
                <a:ea typeface="Yu Gothic UI Semibold" panose="020B0700000000000000" pitchFamily="50" charset="-128"/>
              </a:rPr>
              <a:t>から、翌</a:t>
            </a:r>
            <a:r>
              <a:rPr lang="en-US" altLang="ja-JP" spc="-5" dirty="0">
                <a:latin typeface="Yu Gothic UI Semibold" panose="020B0700000000000000" pitchFamily="50" charset="-128"/>
                <a:ea typeface="Yu Gothic UI Semibold" panose="020B0700000000000000" pitchFamily="50" charset="-128"/>
              </a:rPr>
              <a:t>1</a:t>
            </a:r>
            <a:r>
              <a:rPr lang="ja-JP" altLang="en-US" spc="-5" dirty="0">
                <a:latin typeface="Yu Gothic UI Semibold" panose="020B0700000000000000" pitchFamily="50" charset="-128"/>
                <a:ea typeface="Yu Gothic UI Semibold" panose="020B0700000000000000" pitchFamily="50" charset="-128"/>
              </a:rPr>
              <a:t>月</a:t>
            </a:r>
            <a:r>
              <a:rPr spc="-5" dirty="0" err="1">
                <a:latin typeface="Yu Gothic UI Semibold" panose="020B0700000000000000" pitchFamily="50" charset="-128"/>
                <a:ea typeface="Yu Gothic UI Semibold" panose="020B0700000000000000" pitchFamily="50" charset="-128"/>
              </a:rPr>
              <a:t>両地区に共通の雑誌</a:t>
            </a:r>
            <a:r>
              <a:rPr lang="ja-JP" altLang="en-US" spc="-5" dirty="0">
                <a:latin typeface="Yu Gothic UI Semibold" panose="020B0700000000000000" pitchFamily="50" charset="-128"/>
                <a:ea typeface="Yu Gothic UI Semibold" panose="020B0700000000000000" pitchFamily="50" charset="-128"/>
              </a:rPr>
              <a:t>として</a:t>
            </a:r>
            <a:r>
              <a:rPr spc="-5" dirty="0" err="1">
                <a:latin typeface="Yu Gothic UI Semibold" panose="020B0700000000000000" pitchFamily="50" charset="-128"/>
                <a:ea typeface="Yu Gothic UI Semibold" panose="020B0700000000000000" pitchFamily="50" charset="-128"/>
              </a:rPr>
              <a:t>発行</a:t>
            </a:r>
            <a:r>
              <a:rPr lang="ja-JP" altLang="en-US" spc="-5" dirty="0">
                <a:latin typeface="Yu Gothic UI Semibold" panose="020B0700000000000000" pitchFamily="50" charset="-128"/>
                <a:ea typeface="Yu Gothic UI Semibold" panose="020B0700000000000000" pitchFamily="50" charset="-128"/>
              </a:rPr>
              <a:t>され</a:t>
            </a:r>
            <a:r>
              <a:rPr spc="-5" dirty="0" err="1">
                <a:latin typeface="Yu Gothic UI Semibold" panose="020B0700000000000000" pitchFamily="50" charset="-128"/>
                <a:ea typeface="Yu Gothic UI Semibold" panose="020B0700000000000000" pitchFamily="50" charset="-128"/>
              </a:rPr>
              <a:t>ました</a:t>
            </a:r>
            <a:r>
              <a:rPr spc="-5" dirty="0">
                <a:latin typeface="Yu Gothic UI Semibold" panose="020B0700000000000000" pitchFamily="50" charset="-128"/>
                <a:ea typeface="Yu Gothic UI Semibold" panose="020B0700000000000000" pitchFamily="50" charset="-128"/>
              </a:rPr>
              <a:t>。</a:t>
            </a:r>
          </a:p>
          <a:p>
            <a:pPr marL="788670">
              <a:lnSpc>
                <a:spcPct val="100000"/>
              </a:lnSpc>
              <a:spcBef>
                <a:spcPts val="5"/>
              </a:spcBef>
            </a:pPr>
            <a:r>
              <a:rPr spc="-5" dirty="0" err="1">
                <a:latin typeface="Yu Gothic UI Semibold" panose="020B0700000000000000" pitchFamily="50" charset="-128"/>
                <a:ea typeface="Yu Gothic UI Semibold" panose="020B0700000000000000" pitchFamily="50" charset="-128"/>
              </a:rPr>
              <a:t>創刊号は</a:t>
            </a:r>
            <a:r>
              <a:rPr b="1" spc="-5" dirty="0" err="1">
                <a:latin typeface="Yu Gothic UI Semibold" panose="020B0700000000000000" pitchFamily="50" charset="-128"/>
                <a:ea typeface="Yu Gothic UI Semibold" panose="020B0700000000000000" pitchFamily="50" charset="-128"/>
              </a:rPr>
              <a:t>全て横書き</a:t>
            </a:r>
            <a:r>
              <a:rPr spc="-5" dirty="0" err="1">
                <a:latin typeface="Yu Gothic UI Semibold" panose="020B0700000000000000" pitchFamily="50" charset="-128"/>
                <a:ea typeface="Yu Gothic UI Semibold" panose="020B0700000000000000" pitchFamily="50" charset="-128"/>
              </a:rPr>
              <a:t>でした</a:t>
            </a:r>
            <a:r>
              <a:rPr spc="-5" dirty="0">
                <a:latin typeface="Yu Gothic UI Semibold" panose="020B0700000000000000" pitchFamily="50" charset="-128"/>
                <a:ea typeface="Yu Gothic UI Semibold" panose="020B0700000000000000" pitchFamily="50" charset="-128"/>
              </a:rPr>
              <a:t>。</a:t>
            </a:r>
            <a:endParaRPr lang="en-US" altLang="ja-JP" spc="-5" dirty="0">
              <a:latin typeface="Yu Gothic UI Semibold" panose="020B0700000000000000" pitchFamily="50" charset="-128"/>
              <a:ea typeface="Yu Gothic UI Semibold" panose="020B0700000000000000" pitchFamily="50" charset="-128"/>
            </a:endParaRPr>
          </a:p>
          <a:p>
            <a:pPr marL="788670">
              <a:lnSpc>
                <a:spcPct val="100000"/>
              </a:lnSpc>
              <a:spcBef>
                <a:spcPts val="5"/>
              </a:spcBef>
            </a:pPr>
            <a:endParaRPr sz="2400" dirty="0">
              <a:latin typeface="UD デジタル 教科書体 N-B" panose="02020700000000000000" pitchFamily="17" charset="-128"/>
              <a:ea typeface="UD デジタル 教科書体 N-B" panose="02020700000000000000" pitchFamily="17" charset="-128"/>
            </a:endParaRPr>
          </a:p>
        </p:txBody>
      </p:sp>
      <p:sp>
        <p:nvSpPr>
          <p:cNvPr id="9" name="object 9"/>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12</a:t>
            </a:fld>
            <a:endParaRPr dirty="0">
              <a:latin typeface="Arial Narrow"/>
              <a:cs typeface="Arial Narrow"/>
            </a:endParaRPr>
          </a:p>
        </p:txBody>
      </p:sp>
      <p:grpSp>
        <p:nvGrpSpPr>
          <p:cNvPr id="3" name="object 3"/>
          <p:cNvGrpSpPr/>
          <p:nvPr/>
        </p:nvGrpSpPr>
        <p:grpSpPr>
          <a:xfrm>
            <a:off x="812291" y="1726692"/>
            <a:ext cx="2437130" cy="3347085"/>
            <a:chOff x="812291" y="1726692"/>
            <a:chExt cx="2437130" cy="3347085"/>
          </a:xfrm>
        </p:grpSpPr>
        <p:pic>
          <p:nvPicPr>
            <p:cNvPr id="4" name="object 4"/>
            <p:cNvPicPr/>
            <p:nvPr/>
          </p:nvPicPr>
          <p:blipFill>
            <a:blip r:embed="rId3" cstate="print"/>
            <a:stretch>
              <a:fillRect/>
            </a:stretch>
          </p:blipFill>
          <p:spPr>
            <a:xfrm>
              <a:off x="812291" y="1726692"/>
              <a:ext cx="2436875" cy="3346703"/>
            </a:xfrm>
            <a:prstGeom prst="rect">
              <a:avLst/>
            </a:prstGeom>
          </p:spPr>
        </p:pic>
        <p:pic>
          <p:nvPicPr>
            <p:cNvPr id="5" name="object 5"/>
            <p:cNvPicPr/>
            <p:nvPr/>
          </p:nvPicPr>
          <p:blipFill>
            <a:blip r:embed="rId4" cstate="print"/>
            <a:stretch>
              <a:fillRect/>
            </a:stretch>
          </p:blipFill>
          <p:spPr>
            <a:xfrm>
              <a:off x="838199" y="1752600"/>
              <a:ext cx="2330195" cy="3240023"/>
            </a:xfrm>
            <a:prstGeom prst="rect">
              <a:avLst/>
            </a:prstGeom>
          </p:spPr>
        </p:pic>
      </p:grpSp>
      <p:sp>
        <p:nvSpPr>
          <p:cNvPr id="6" name="object 6"/>
          <p:cNvSpPr txBox="1"/>
          <p:nvPr/>
        </p:nvSpPr>
        <p:spPr>
          <a:xfrm>
            <a:off x="521662" y="5114035"/>
            <a:ext cx="3212137"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A4642"/>
                </a:solidFill>
                <a:latin typeface="Yu Gothic UI Semibold" panose="020B0700000000000000" pitchFamily="50" charset="-128"/>
                <a:ea typeface="Yu Gothic UI Semibold" panose="020B0700000000000000" pitchFamily="50" charset="-128"/>
                <a:cs typeface="メイリオ"/>
              </a:rPr>
              <a:t>ロータリーの友</a:t>
            </a:r>
            <a:r>
              <a:rPr lang="ja-JP" altLang="en-US" sz="2400" b="1" dirty="0">
                <a:solidFill>
                  <a:srgbClr val="4A4642"/>
                </a:solidFill>
                <a:latin typeface="Yu Gothic UI Semibold" panose="020B0700000000000000" pitchFamily="50" charset="-128"/>
                <a:ea typeface="Yu Gothic UI Semibold" panose="020B0700000000000000" pitchFamily="50" charset="-128"/>
                <a:cs typeface="メイリオ"/>
              </a:rPr>
              <a:t>　創刊号</a:t>
            </a:r>
            <a:endParaRPr sz="2400" dirty="0">
              <a:latin typeface="Yu Gothic UI Semibold" panose="020B0700000000000000" pitchFamily="50" charset="-128"/>
              <a:ea typeface="Yu Gothic UI Semibold" panose="020B0700000000000000" pitchFamily="50" charset="-128"/>
              <a:cs typeface="メイリオ"/>
            </a:endParaRPr>
          </a:p>
        </p:txBody>
      </p:sp>
      <p:sp>
        <p:nvSpPr>
          <p:cNvPr id="7" name="object 7"/>
          <p:cNvSpPr txBox="1"/>
          <p:nvPr/>
        </p:nvSpPr>
        <p:spPr>
          <a:xfrm>
            <a:off x="920951" y="5479796"/>
            <a:ext cx="25781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4A4642"/>
                </a:solidFill>
                <a:latin typeface="Yu Gothic UI Semibold" panose="020B0700000000000000" pitchFamily="50" charset="-128"/>
                <a:ea typeface="Yu Gothic UI Semibold" panose="020B0700000000000000" pitchFamily="50" charset="-128"/>
                <a:cs typeface="メイリオ"/>
              </a:rPr>
              <a:t>（</a:t>
            </a:r>
            <a:r>
              <a:rPr sz="2400" b="1" spc="-5" dirty="0">
                <a:solidFill>
                  <a:srgbClr val="4A4642"/>
                </a:solidFill>
                <a:latin typeface="Yu Gothic UI Semibold" panose="020B0700000000000000" pitchFamily="50" charset="-128"/>
                <a:ea typeface="Yu Gothic UI Semibold" panose="020B0700000000000000" pitchFamily="50" charset="-128"/>
                <a:cs typeface="メイリオ"/>
              </a:rPr>
              <a:t>1953</a:t>
            </a:r>
            <a:r>
              <a:rPr sz="2400" b="1" dirty="0">
                <a:solidFill>
                  <a:srgbClr val="4A4642"/>
                </a:solidFill>
                <a:latin typeface="Yu Gothic UI Semibold" panose="020B0700000000000000" pitchFamily="50" charset="-128"/>
                <a:ea typeface="Yu Gothic UI Semibold" panose="020B0700000000000000" pitchFamily="50" charset="-128"/>
                <a:cs typeface="メイリオ"/>
              </a:rPr>
              <a:t>年</a:t>
            </a:r>
            <a:r>
              <a:rPr sz="2400" b="1" spc="-5" dirty="0">
                <a:solidFill>
                  <a:srgbClr val="4A4642"/>
                </a:solidFill>
                <a:latin typeface="Yu Gothic UI Semibold" panose="020B0700000000000000" pitchFamily="50" charset="-128"/>
                <a:ea typeface="Yu Gothic UI Semibold" panose="020B0700000000000000" pitchFamily="50" charset="-128"/>
                <a:cs typeface="メイリオ"/>
              </a:rPr>
              <a:t>1</a:t>
            </a:r>
            <a:r>
              <a:rPr sz="2400" b="1" dirty="0">
                <a:solidFill>
                  <a:srgbClr val="4A4642"/>
                </a:solidFill>
                <a:latin typeface="Yu Gothic UI Semibold" panose="020B0700000000000000" pitchFamily="50" charset="-128"/>
                <a:ea typeface="Yu Gothic UI Semibold" panose="020B0700000000000000" pitchFamily="50" charset="-128"/>
                <a:cs typeface="メイリオ"/>
              </a:rPr>
              <a:t>月号）</a:t>
            </a:r>
            <a:endParaRPr sz="2400" dirty="0">
              <a:latin typeface="Yu Gothic UI Semibold" panose="020B0700000000000000" pitchFamily="50" charset="-128"/>
              <a:ea typeface="Yu Gothic UI Semibold" panose="020B0700000000000000" pitchFamily="50" charset="-128"/>
              <a:cs typeface="メイリオ"/>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3931920" cy="45212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　最後に</a:t>
            </a:r>
            <a:endParaRPr spc="-5" dirty="0">
              <a:latin typeface="Yu Gothic UI Semibold" panose="020B0700000000000000" pitchFamily="50" charset="-128"/>
              <a:ea typeface="Yu Gothic UI Semibold" panose="020B0700000000000000" pitchFamily="50" charset="-128"/>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13</a:t>
            </a:fld>
            <a:endParaRPr dirty="0">
              <a:latin typeface="Arial Narrow"/>
              <a:cs typeface="Arial Narrow"/>
            </a:endParaRPr>
          </a:p>
        </p:txBody>
      </p:sp>
      <p:sp>
        <p:nvSpPr>
          <p:cNvPr id="3" name="テキスト ボックス 2">
            <a:extLst>
              <a:ext uri="{FF2B5EF4-FFF2-40B4-BE49-F238E27FC236}">
                <a16:creationId xmlns:a16="http://schemas.microsoft.com/office/drawing/2014/main" id="{2DB9D5B8-36E5-4B10-BC8A-A19F85A10EAF}"/>
              </a:ext>
            </a:extLst>
          </p:cNvPr>
          <p:cNvSpPr txBox="1"/>
          <p:nvPr/>
        </p:nvSpPr>
        <p:spPr>
          <a:xfrm>
            <a:off x="304800" y="2133600"/>
            <a:ext cx="5212080" cy="2308324"/>
          </a:xfrm>
          <a:prstGeom prst="rect">
            <a:avLst/>
          </a:prstGeom>
          <a:noFill/>
        </p:spPr>
        <p:txBody>
          <a:bodyPr wrap="square" rtlCol="0">
            <a:spAutoFit/>
          </a:bodyPr>
          <a:lstStyle/>
          <a:p>
            <a:pPr algn="ctr"/>
            <a:r>
              <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rPr>
              <a:t>『</a:t>
            </a: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ロータリーの友</a:t>
            </a:r>
            <a:r>
              <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rPr>
              <a:t>』</a:t>
            </a: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は</a:t>
            </a:r>
            <a:endPar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endParaRPr>
          </a:p>
          <a:p>
            <a:pPr algn="ct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「ロータリーの目的」を推進し、</a:t>
            </a:r>
            <a:endParaRPr kumimoji="1"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endParaRPr>
          </a:p>
          <a:p>
            <a:pPr algn="ct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ロータリアン</a:t>
            </a:r>
            <a:r>
              <a:rPr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の親睦を育む</a:t>
            </a:r>
            <a:endParaRPr lang="en-US" altLang="ja-JP" sz="3600" dirty="0">
              <a:solidFill>
                <a:schemeClr val="tx2">
                  <a:lumMod val="75000"/>
                </a:schemeClr>
              </a:solidFill>
              <a:latin typeface="Yu Gothic UI Semibold" panose="020B0700000000000000" pitchFamily="50" charset="-128"/>
              <a:ea typeface="Yu Gothic UI Semibold" panose="020B0700000000000000" pitchFamily="50" charset="-128"/>
            </a:endParaRPr>
          </a:p>
          <a:p>
            <a:pPr algn="ctr"/>
            <a:r>
              <a:rPr kumimoji="1" lang="ja-JP" altLang="en-US" sz="3600" dirty="0">
                <a:solidFill>
                  <a:schemeClr val="tx2">
                    <a:lumMod val="75000"/>
                  </a:schemeClr>
                </a:solidFill>
                <a:latin typeface="Yu Gothic UI Semibold" panose="020B0700000000000000" pitchFamily="50" charset="-128"/>
                <a:ea typeface="Yu Gothic UI Semibold" panose="020B0700000000000000" pitchFamily="50" charset="-128"/>
              </a:rPr>
              <a:t>お手伝いをします！</a:t>
            </a:r>
          </a:p>
        </p:txBody>
      </p:sp>
      <p:pic>
        <p:nvPicPr>
          <p:cNvPr id="13" name="図 12">
            <a:extLst>
              <a:ext uri="{FF2B5EF4-FFF2-40B4-BE49-F238E27FC236}">
                <a16:creationId xmlns:a16="http://schemas.microsoft.com/office/drawing/2014/main" id="{7A8B3FED-C63B-4251-BF4F-67B0CDF429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2057400"/>
            <a:ext cx="2692796" cy="3813935"/>
          </a:xfrm>
          <a:prstGeom prst="rect">
            <a:avLst/>
          </a:prstGeom>
        </p:spPr>
      </p:pic>
    </p:spTree>
    <p:extLst>
      <p:ext uri="{BB962C8B-B14F-4D97-AF65-F5344CB8AC3E}">
        <p14:creationId xmlns:p14="http://schemas.microsoft.com/office/powerpoint/2010/main" val="393187935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980" y="538480"/>
            <a:ext cx="6840220" cy="443070"/>
          </a:xfrm>
          <a:prstGeom prst="rect">
            <a:avLst/>
          </a:prstGeom>
        </p:spPr>
        <p:txBody>
          <a:bodyPr vert="horz" wrap="square" lIns="0" tIns="12065" rIns="0" bIns="0" rtlCol="0">
            <a:spAutoFit/>
          </a:bodyPr>
          <a:lstStyle/>
          <a:p>
            <a:pPr marL="12700">
              <a:lnSpc>
                <a:spcPct val="100000"/>
              </a:lnSpc>
              <a:spcBef>
                <a:spcPts val="95"/>
              </a:spcBef>
              <a:tabLst>
                <a:tab pos="4279265" algn="l"/>
              </a:tabLst>
            </a:pPr>
            <a:r>
              <a:rPr lang="ja-JP" altLang="en-US" sz="2800" b="1" spc="-5" dirty="0">
                <a:solidFill>
                  <a:srgbClr val="FFFFFF"/>
                </a:solidFill>
                <a:latin typeface="Yu Gothic UI Semibold" panose="020B0700000000000000" pitchFamily="50" charset="-128"/>
                <a:ea typeface="Yu Gothic UI Semibold" panose="020B0700000000000000" pitchFamily="50" charset="-128"/>
                <a:cs typeface="メイリオ"/>
              </a:rPr>
              <a:t>付録　</a:t>
            </a:r>
            <a:r>
              <a:rPr sz="2800" b="1" spc="-5" dirty="0" err="1">
                <a:solidFill>
                  <a:srgbClr val="FFFFFF"/>
                </a:solidFill>
                <a:latin typeface="Yu Gothic UI Semibold" panose="020B0700000000000000" pitchFamily="50" charset="-128"/>
                <a:ea typeface="Yu Gothic UI Semibold" panose="020B0700000000000000" pitchFamily="50" charset="-128"/>
                <a:cs typeface="メイリオ"/>
              </a:rPr>
              <a:t>ご投稿に際してのお願い</a:t>
            </a:r>
            <a:endParaRPr sz="2800" dirty="0">
              <a:latin typeface="Yu Gothic UI Semibold" panose="020B0700000000000000" pitchFamily="50" charset="-128"/>
              <a:ea typeface="Yu Gothic UI Semibold" panose="020B0700000000000000" pitchFamily="50" charset="-128"/>
              <a:cs typeface="メイリオ"/>
            </a:endParaRPr>
          </a:p>
        </p:txBody>
      </p:sp>
      <p:sp>
        <p:nvSpPr>
          <p:cNvPr id="3" name="object 3"/>
          <p:cNvSpPr txBox="1"/>
          <p:nvPr/>
        </p:nvSpPr>
        <p:spPr>
          <a:xfrm>
            <a:off x="840739" y="1500187"/>
            <a:ext cx="466534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7575A"/>
                </a:solidFill>
                <a:latin typeface="ＭＳ Ｐゴシック"/>
                <a:cs typeface="ＭＳ Ｐゴシック"/>
              </a:rPr>
              <a:t>活動か</a:t>
            </a:r>
            <a:r>
              <a:rPr sz="3000" spc="-5" dirty="0">
                <a:solidFill>
                  <a:srgbClr val="57575A"/>
                </a:solidFill>
                <a:latin typeface="ＭＳ Ｐゴシック"/>
                <a:cs typeface="ＭＳ Ｐゴシック"/>
              </a:rPr>
              <a:t>ら</a:t>
            </a:r>
            <a:r>
              <a:rPr sz="3000" dirty="0">
                <a:solidFill>
                  <a:srgbClr val="57575A"/>
                </a:solidFill>
                <a:latin typeface="ＭＳ Ｐゴシック"/>
                <a:cs typeface="ＭＳ Ｐゴシック"/>
              </a:rPr>
              <a:t>１カ月以内</a:t>
            </a:r>
            <a:r>
              <a:rPr sz="3000" spc="5" dirty="0">
                <a:solidFill>
                  <a:srgbClr val="57575A"/>
                </a:solidFill>
                <a:latin typeface="ＭＳ Ｐゴシック"/>
                <a:cs typeface="ＭＳ Ｐゴシック"/>
              </a:rPr>
              <a:t>で</a:t>
            </a:r>
            <a:r>
              <a:rPr sz="3000" spc="-5" dirty="0">
                <a:solidFill>
                  <a:srgbClr val="57575A"/>
                </a:solidFill>
                <a:latin typeface="ＭＳ Ｐゴシック"/>
                <a:cs typeface="ＭＳ Ｐゴシック"/>
              </a:rPr>
              <a:t>す</a:t>
            </a:r>
            <a:r>
              <a:rPr sz="3000" dirty="0">
                <a:solidFill>
                  <a:srgbClr val="57575A"/>
                </a:solidFill>
                <a:latin typeface="ＭＳ Ｐゴシック"/>
                <a:cs typeface="ＭＳ Ｐゴシック"/>
              </a:rPr>
              <a:t>か？</a:t>
            </a:r>
            <a:endParaRPr sz="3000">
              <a:latin typeface="ＭＳ Ｐゴシック"/>
              <a:cs typeface="ＭＳ Ｐゴシック"/>
            </a:endParaRPr>
          </a:p>
        </p:txBody>
      </p:sp>
      <p:pic>
        <p:nvPicPr>
          <p:cNvPr id="4" name="object 4"/>
          <p:cNvPicPr/>
          <p:nvPr/>
        </p:nvPicPr>
        <p:blipFill>
          <a:blip r:embed="rId3" cstate="print"/>
          <a:stretch>
            <a:fillRect/>
          </a:stretch>
        </p:blipFill>
        <p:spPr>
          <a:xfrm>
            <a:off x="396252" y="1565147"/>
            <a:ext cx="8485618" cy="4139183"/>
          </a:xfrm>
          <a:prstGeom prst="rect">
            <a:avLst/>
          </a:prstGeom>
        </p:spPr>
      </p:pic>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14</a:t>
            </a:fld>
            <a:endParaRPr dirty="0">
              <a:latin typeface="Arial Narrow"/>
              <a:cs typeface="Arial Narrow"/>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1111866"/>
            <a:ext cx="7145020" cy="3754873"/>
          </a:xfrm>
          <a:prstGeom prst="rect">
            <a:avLst/>
          </a:prstGeom>
        </p:spPr>
        <p:txBody>
          <a:bodyPr vert="horz" wrap="square" lIns="0" tIns="246379" rIns="0" bIns="0" rtlCol="0">
            <a:spAutoFit/>
          </a:bodyPr>
          <a:lstStyle/>
          <a:p>
            <a:pPr marL="12700">
              <a:lnSpc>
                <a:spcPct val="100000"/>
              </a:lnSpc>
              <a:spcBef>
                <a:spcPts val="1939"/>
              </a:spcBef>
            </a:pPr>
            <a:r>
              <a:rPr sz="3200" dirty="0">
                <a:solidFill>
                  <a:srgbClr val="4A4642"/>
                </a:solidFill>
                <a:latin typeface="Yu Gothic UI Semibold" panose="020B0700000000000000" pitchFamily="50" charset="-128"/>
                <a:ea typeface="Yu Gothic UI Semibold" panose="020B0700000000000000" pitchFamily="50" charset="-128"/>
                <a:cs typeface="メイリオ"/>
              </a:rPr>
              <a:t>原稿は</a:t>
            </a:r>
            <a:endParaRPr sz="3200" dirty="0">
              <a:latin typeface="Yu Gothic UI Semibold" panose="020B0700000000000000" pitchFamily="50" charset="-128"/>
              <a:ea typeface="Yu Gothic UI Semibold" panose="020B0700000000000000" pitchFamily="50" charset="-128"/>
              <a:cs typeface="メイリオ"/>
            </a:endParaRPr>
          </a:p>
          <a:p>
            <a:pPr marL="383540" indent="-358775">
              <a:lnSpc>
                <a:spcPct val="100000"/>
              </a:lnSpc>
              <a:spcBef>
                <a:spcPts val="1600"/>
              </a:spcBef>
              <a:buSzPct val="83928"/>
              <a:buFont typeface="Wingdings"/>
              <a:buChar char=""/>
              <a:tabLst>
                <a:tab pos="383540" algn="l"/>
                <a:tab pos="384175"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ポイントを絞って書いてください。</a:t>
            </a:r>
            <a:endParaRPr sz="2800" dirty="0">
              <a:latin typeface="Yu Gothic UI Semibold" panose="020B0700000000000000" pitchFamily="50" charset="-128"/>
              <a:ea typeface="Yu Gothic UI Semibold" panose="020B0700000000000000" pitchFamily="50" charset="-128"/>
              <a:cs typeface="メイリオ"/>
            </a:endParaRPr>
          </a:p>
          <a:p>
            <a:pPr marL="383540" marR="5080" indent="-358140" algn="just">
              <a:lnSpc>
                <a:spcPct val="100000"/>
              </a:lnSpc>
              <a:spcBef>
                <a:spcPts val="1680"/>
              </a:spcBef>
              <a:buSzPct val="83928"/>
              <a:buFont typeface="Wingdings"/>
              <a:buChar char=""/>
              <a:tabLst>
                <a:tab pos="384175" algn="l"/>
              </a:tabLst>
            </a:pP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全国にいる読者に皆さまや皆さま</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の</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クラブのことがわかるように、説明を入</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れ</a:t>
            </a:r>
            <a:r>
              <a:rPr sz="2800" spc="-5" dirty="0" err="1">
                <a:solidFill>
                  <a:srgbClr val="4A4642"/>
                </a:solidFill>
                <a:latin typeface="Yu Gothic UI Semibold" panose="020B0700000000000000" pitchFamily="50" charset="-128"/>
                <a:ea typeface="Yu Gothic UI Semibold" panose="020B0700000000000000" pitchFamily="50" charset="-128"/>
                <a:cs typeface="メイリオ"/>
              </a:rPr>
              <a:t>てください</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a:t>
            </a:r>
            <a:endParaRPr sz="2800" dirty="0">
              <a:latin typeface="Yu Gothic UI Semibold" panose="020B0700000000000000" pitchFamily="50" charset="-128"/>
              <a:ea typeface="Yu Gothic UI Semibold" panose="020B0700000000000000" pitchFamily="50" charset="-128"/>
              <a:cs typeface="メイリオ"/>
            </a:endParaRPr>
          </a:p>
          <a:p>
            <a:pPr marL="383540" indent="-358775">
              <a:lnSpc>
                <a:spcPct val="100000"/>
              </a:lnSpc>
              <a:spcBef>
                <a:spcPts val="1680"/>
              </a:spcBef>
              <a:buSzPct val="83928"/>
              <a:buFont typeface="Wingdings"/>
              <a:buChar char=""/>
              <a:tabLst>
                <a:tab pos="383540" algn="l"/>
                <a:tab pos="384175"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活動日を入れてください。</a:t>
            </a:r>
            <a:endParaRPr sz="2800" dirty="0">
              <a:latin typeface="Yu Gothic UI Semibold" panose="020B0700000000000000" pitchFamily="50" charset="-128"/>
              <a:ea typeface="Yu Gothic UI Semibold" panose="020B0700000000000000" pitchFamily="50" charset="-128"/>
              <a:cs typeface="メイリオ"/>
            </a:endParaRPr>
          </a:p>
          <a:p>
            <a:pPr marL="380365">
              <a:lnSpc>
                <a:spcPct val="100000"/>
              </a:lnSpc>
              <a:spcBef>
                <a:spcPts val="1680"/>
              </a:spcBef>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（ご投稿は1カ月以内に）</a:t>
            </a:r>
            <a:endParaRPr sz="2800" dirty="0">
              <a:latin typeface="Yu Gothic UI Semibold" panose="020B0700000000000000" pitchFamily="50" charset="-128"/>
              <a:ea typeface="Yu Gothic UI Semibold" panose="020B0700000000000000" pitchFamily="50" charset="-128"/>
              <a:cs typeface="メイリオ"/>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15</a:t>
            </a:fld>
            <a:endParaRPr dirty="0">
              <a:latin typeface="Arial Narrow"/>
              <a:cs typeface="Arial Narrow"/>
            </a:endParaRPr>
          </a:p>
        </p:txBody>
      </p:sp>
      <p:sp>
        <p:nvSpPr>
          <p:cNvPr id="3" name="object 3"/>
          <p:cNvSpPr txBox="1">
            <a:spLocks noGrp="1"/>
          </p:cNvSpPr>
          <p:nvPr>
            <p:ph type="title"/>
          </p:nvPr>
        </p:nvSpPr>
        <p:spPr>
          <a:xfrm>
            <a:off x="474702" y="538480"/>
            <a:ext cx="4533265" cy="452120"/>
          </a:xfrm>
          <a:prstGeom prst="rect">
            <a:avLst/>
          </a:prstGeom>
        </p:spPr>
        <p:txBody>
          <a:bodyPr vert="horz" wrap="square" lIns="0" tIns="12065" rIns="0" bIns="0" rtlCol="0">
            <a:spAutoFit/>
          </a:bodyPr>
          <a:lstStyle/>
          <a:p>
            <a:pPr marL="12700">
              <a:lnSpc>
                <a:spcPct val="100000"/>
              </a:lnSpc>
              <a:spcBef>
                <a:spcPts val="95"/>
              </a:spcBef>
              <a:tabLst>
                <a:tab pos="4279265" algn="l"/>
              </a:tabLst>
            </a:pPr>
            <a:r>
              <a:rPr spc="-5" dirty="0" err="1">
                <a:latin typeface="Yu Gothic UI Semibold" panose="020B0700000000000000" pitchFamily="50" charset="-128"/>
                <a:ea typeface="Yu Gothic UI Semibold" panose="020B0700000000000000" pitchFamily="50" charset="-128"/>
              </a:rPr>
              <a:t>ご投稿に際してのお願い</a:t>
            </a:r>
            <a:r>
              <a:rPr lang="ja-JP" altLang="en-US" spc="-5" dirty="0">
                <a:latin typeface="Yu Gothic UI Semibold" panose="020B0700000000000000" pitchFamily="50" charset="-128"/>
                <a:ea typeface="Yu Gothic UI Semibold" panose="020B0700000000000000" pitchFamily="50" charset="-128"/>
              </a:rPr>
              <a:t>　</a:t>
            </a:r>
            <a:r>
              <a:rPr lang="en-US" altLang="ja-JP" spc="-5" dirty="0">
                <a:latin typeface="Yu Gothic UI Semibold" panose="020B0700000000000000" pitchFamily="50" charset="-128"/>
                <a:ea typeface="Yu Gothic UI Semibold" panose="020B0700000000000000" pitchFamily="50" charset="-128"/>
              </a:rPr>
              <a:t>2</a:t>
            </a:r>
            <a:endParaRPr spc="-5" dirty="0">
              <a:latin typeface="Yu Gothic UI Semibold" panose="020B0700000000000000" pitchFamily="50" charset="-128"/>
              <a:ea typeface="Yu Gothic UI Semibold" panose="020B0700000000000000" pitchFamily="50" charset="-128"/>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475950"/>
            <a:ext cx="8021955" cy="5640070"/>
          </a:xfrm>
          <a:prstGeom prst="rect">
            <a:avLst/>
          </a:prstGeom>
        </p:spPr>
        <p:txBody>
          <a:bodyPr vert="horz" wrap="square" lIns="0" tIns="12065" rIns="0" bIns="0" rtlCol="0">
            <a:spAutoFit/>
          </a:bodyPr>
          <a:lstStyle/>
          <a:p>
            <a:pPr marL="104139">
              <a:lnSpc>
                <a:spcPct val="100000"/>
              </a:lnSpc>
              <a:spcBef>
                <a:spcPts val="95"/>
              </a:spcBef>
            </a:pPr>
            <a:r>
              <a:rPr sz="2800" b="1" spc="-5" dirty="0">
                <a:solidFill>
                  <a:srgbClr val="FFFFFF"/>
                </a:solidFill>
                <a:latin typeface="Yu Gothic UI Semibold" panose="020B0700000000000000" pitchFamily="50" charset="-128"/>
                <a:ea typeface="Yu Gothic UI Semibold" panose="020B0700000000000000" pitchFamily="50" charset="-128"/>
                <a:cs typeface="メイリオ"/>
              </a:rPr>
              <a:t>ご投稿に際しての注意点</a:t>
            </a:r>
            <a:endParaRPr sz="2800" dirty="0">
              <a:latin typeface="Yu Gothic UI Semibold" panose="020B0700000000000000" pitchFamily="50" charset="-128"/>
              <a:ea typeface="Yu Gothic UI Semibold" panose="020B0700000000000000" pitchFamily="50" charset="-128"/>
              <a:cs typeface="メイリオ"/>
            </a:endParaRPr>
          </a:p>
          <a:p>
            <a:pPr marL="12700">
              <a:lnSpc>
                <a:spcPct val="100000"/>
              </a:lnSpc>
              <a:spcBef>
                <a:spcPts val="2145"/>
              </a:spcBef>
            </a:pPr>
            <a:r>
              <a:rPr lang="ja-JP" altLang="en-US" sz="2800" b="1" u="heavy" spc="-5" dirty="0">
                <a:solidFill>
                  <a:srgbClr val="01B4E7"/>
                </a:solidFill>
                <a:uFill>
                  <a:solidFill>
                    <a:srgbClr val="01B4E7"/>
                  </a:solidFill>
                </a:uFill>
                <a:latin typeface="Yu Gothic UI Semibold" panose="020B0700000000000000" pitchFamily="50" charset="-128"/>
                <a:ea typeface="Yu Gothic UI Semibold" panose="020B0700000000000000" pitchFamily="50" charset="-128"/>
                <a:cs typeface="メイリオ"/>
              </a:rPr>
              <a:t>残念な（</a:t>
            </a:r>
            <a:r>
              <a:rPr sz="2800" b="1" u="heavy" spc="-5" dirty="0" err="1">
                <a:solidFill>
                  <a:srgbClr val="01B4E7"/>
                </a:solidFill>
                <a:uFill>
                  <a:solidFill>
                    <a:srgbClr val="01B4E7"/>
                  </a:solidFill>
                </a:uFill>
                <a:latin typeface="Yu Gothic UI Semibold" panose="020B0700000000000000" pitchFamily="50" charset="-128"/>
                <a:ea typeface="Yu Gothic UI Semibold" panose="020B0700000000000000" pitchFamily="50" charset="-128"/>
                <a:cs typeface="メイリオ"/>
              </a:rPr>
              <a:t>掲載</a:t>
            </a:r>
            <a:r>
              <a:rPr lang="ja-JP" altLang="en-US" sz="2800" b="1" u="heavy" spc="-5" dirty="0">
                <a:solidFill>
                  <a:srgbClr val="01B4E7"/>
                </a:solidFill>
                <a:uFill>
                  <a:solidFill>
                    <a:srgbClr val="01B4E7"/>
                  </a:solidFill>
                </a:uFill>
                <a:latin typeface="Yu Gothic UI Semibold" panose="020B0700000000000000" pitchFamily="50" charset="-128"/>
                <a:ea typeface="Yu Gothic UI Semibold" panose="020B0700000000000000" pitchFamily="50" charset="-128"/>
                <a:cs typeface="メイリオ"/>
              </a:rPr>
              <a:t>していない）投稿</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3425"/>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活動後、かなりの時間が経過した</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も</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内容が○周年記念例会・記念式典</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の</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みの</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記</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事</a:t>
            </a:r>
            <a:endParaRPr sz="2800" dirty="0">
              <a:latin typeface="Yu Gothic UI Semibold" panose="020B0700000000000000" pitchFamily="50" charset="-128"/>
              <a:ea typeface="Yu Gothic UI Semibold" panose="020B0700000000000000" pitchFamily="50" charset="-128"/>
              <a:cs typeface="メイリオ"/>
            </a:endParaRPr>
          </a:p>
          <a:p>
            <a:pPr marL="1259205">
              <a:lnSpc>
                <a:spcPct val="100000"/>
              </a:lnSpc>
              <a:spcBef>
                <a:spcPts val="5"/>
              </a:spcBef>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（記念の奉仕活動は掲載します）</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75"/>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長さなどが投稿規定に合わないもの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個人・団体を誹謗中傷したもの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地区やクラブのもめ事について書</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か</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れた</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も</a:t>
            </a:r>
            <a:r>
              <a:rPr sz="2800" spc="-5" dirty="0">
                <a:solidFill>
                  <a:srgbClr val="4A4642"/>
                </a:solidFill>
                <a:latin typeface="Yu Gothic UI Semibold" panose="020B0700000000000000" pitchFamily="50" charset="-128"/>
                <a:ea typeface="Yu Gothic UI Semibold" panose="020B0700000000000000" pitchFamily="50" charset="-128"/>
                <a:cs typeface="メイリオ"/>
              </a:rPr>
              <a:t>の</a:t>
            </a:r>
            <a:endParaRPr sz="2800" dirty="0">
              <a:latin typeface="Yu Gothic UI Semibold" panose="020B0700000000000000" pitchFamily="50" charset="-128"/>
              <a:ea typeface="Yu Gothic UI Semibold" panose="020B0700000000000000" pitchFamily="50" charset="-128"/>
              <a:cs typeface="メイリオ"/>
            </a:endParaRPr>
          </a:p>
          <a:p>
            <a:pPr marL="904240" indent="-358140">
              <a:lnSpc>
                <a:spcPct val="100000"/>
              </a:lnSpc>
              <a:spcBef>
                <a:spcPts val="1680"/>
              </a:spcBef>
              <a:buSzPct val="83928"/>
              <a:buFont typeface="Wingdings"/>
              <a:buChar char=""/>
              <a:tabLst>
                <a:tab pos="903605" algn="l"/>
                <a:tab pos="904240" algn="l"/>
              </a:tabLst>
            </a:pPr>
            <a:r>
              <a:rPr sz="2800" spc="-5" dirty="0">
                <a:solidFill>
                  <a:srgbClr val="4A4642"/>
                </a:solidFill>
                <a:latin typeface="Yu Gothic UI Semibold" panose="020B0700000000000000" pitchFamily="50" charset="-128"/>
                <a:ea typeface="Yu Gothic UI Semibold" panose="020B0700000000000000" pitchFamily="50" charset="-128"/>
                <a:cs typeface="メイリオ"/>
              </a:rPr>
              <a:t>政治・宗教的に偏りがあるもの</a:t>
            </a:r>
            <a:endParaRPr sz="2800" dirty="0">
              <a:latin typeface="Yu Gothic UI Semibold" panose="020B0700000000000000" pitchFamily="50" charset="-128"/>
              <a:ea typeface="Yu Gothic UI Semibold" panose="020B0700000000000000" pitchFamily="50" charset="-128"/>
              <a:cs typeface="メイリオ"/>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16</a:t>
            </a:fld>
            <a:endParaRPr dirty="0">
              <a:latin typeface="Arial Narrow"/>
              <a:cs typeface="Arial Narrow"/>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393192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Yu Gothic UI Semibold" panose="020B0700000000000000" pitchFamily="50" charset="-128"/>
                <a:ea typeface="Yu Gothic UI Semibold" panose="020B0700000000000000" pitchFamily="50" charset="-128"/>
              </a:rPr>
              <a:t>著作権にご注意ください</a:t>
            </a: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17</a:t>
            </a:fld>
            <a:endParaRPr dirty="0">
              <a:latin typeface="Arial Narrow"/>
              <a:cs typeface="Arial Narrow"/>
            </a:endParaRPr>
          </a:p>
        </p:txBody>
      </p:sp>
      <p:sp>
        <p:nvSpPr>
          <p:cNvPr id="3" name="object 3"/>
          <p:cNvSpPr txBox="1"/>
          <p:nvPr/>
        </p:nvSpPr>
        <p:spPr>
          <a:xfrm>
            <a:off x="1053982" y="1610267"/>
            <a:ext cx="7130415" cy="3677289"/>
          </a:xfrm>
          <a:prstGeom prst="rect">
            <a:avLst/>
          </a:prstGeom>
        </p:spPr>
        <p:txBody>
          <a:bodyPr vert="horz" wrap="square" lIns="0" tIns="12065" rIns="0" bIns="0" rtlCol="0">
            <a:spAutoFit/>
          </a:bodyPr>
          <a:lstStyle/>
          <a:p>
            <a:pPr marL="12700" marR="5080">
              <a:lnSpc>
                <a:spcPct val="100000"/>
              </a:lnSpc>
              <a:spcBef>
                <a:spcPts val="95"/>
              </a:spcBef>
            </a:pP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写真、原稿は、著作権などの法律</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で</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保護</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さ</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れています</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a:t>
            </a:r>
            <a:endParaRPr sz="3200" dirty="0">
              <a:latin typeface="Yu Gothic UI Semibold" panose="020B0700000000000000" pitchFamily="50" charset="-128"/>
              <a:ea typeface="Yu Gothic UI Semibold" panose="020B0700000000000000" pitchFamily="50" charset="-128"/>
              <a:cs typeface="メイリオ"/>
            </a:endParaRPr>
          </a:p>
          <a:p>
            <a:pPr marL="12700" marR="5080">
              <a:lnSpc>
                <a:spcPct val="100000"/>
              </a:lnSpc>
              <a:spcBef>
                <a:spcPts val="1570"/>
              </a:spcBef>
            </a:pP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他人の著作物は、無断で使用しな</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い</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でく</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だ</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さい</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a:t>
            </a:r>
            <a:endParaRPr sz="3200" dirty="0">
              <a:latin typeface="Yu Gothic UI Semibold" panose="020B0700000000000000" pitchFamily="50" charset="-128"/>
              <a:ea typeface="Yu Gothic UI Semibold" panose="020B0700000000000000" pitchFamily="50" charset="-128"/>
              <a:cs typeface="メイリオ"/>
            </a:endParaRPr>
          </a:p>
          <a:p>
            <a:pPr>
              <a:lnSpc>
                <a:spcPct val="100000"/>
              </a:lnSpc>
              <a:spcBef>
                <a:spcPts val="80"/>
              </a:spcBef>
            </a:pPr>
            <a:endParaRPr sz="3200" dirty="0">
              <a:latin typeface="Yu Gothic UI Semibold" panose="020B0700000000000000" pitchFamily="50" charset="-128"/>
              <a:ea typeface="Yu Gothic UI Semibold" panose="020B0700000000000000" pitchFamily="50" charset="-128"/>
              <a:cs typeface="メイリオ"/>
            </a:endParaRPr>
          </a:p>
          <a:p>
            <a:pPr marL="12700" marR="5080">
              <a:lnSpc>
                <a:spcPct val="100000"/>
              </a:lnSpc>
            </a:pPr>
            <a:r>
              <a:rPr sz="3200" spc="-5" dirty="0">
                <a:solidFill>
                  <a:srgbClr val="57575A"/>
                </a:solidFill>
                <a:latin typeface="Yu Gothic UI Semibold" panose="020B0700000000000000" pitchFamily="50" charset="-128"/>
                <a:ea typeface="Yu Gothic UI Semibold" panose="020B0700000000000000" pitchFamily="50" charset="-128"/>
                <a:cs typeface="メイリオ"/>
              </a:rPr>
              <a:t>『</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ロータリーの友』の記事を使用</a:t>
            </a:r>
            <a:r>
              <a:rPr lang="ja-JP" altLang="en-US" sz="3200" spc="5" dirty="0">
                <a:solidFill>
                  <a:srgbClr val="57575A"/>
                </a:solidFill>
                <a:latin typeface="Yu Gothic UI Semibold" panose="020B0700000000000000" pitchFamily="50" charset="-128"/>
                <a:ea typeface="Yu Gothic UI Semibold" panose="020B0700000000000000" pitchFamily="50" charset="-128"/>
                <a:cs typeface="メイリオ"/>
              </a:rPr>
              <a:t>す</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る</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場</a:t>
            </a:r>
            <a:r>
              <a:rPr sz="3200" spc="-5" dirty="0" err="1">
                <a:solidFill>
                  <a:srgbClr val="57575A"/>
                </a:solidFill>
                <a:latin typeface="Yu Gothic UI Semibold" panose="020B0700000000000000" pitchFamily="50" charset="-128"/>
                <a:ea typeface="Yu Gothic UI Semibold" panose="020B0700000000000000" pitchFamily="50" charset="-128"/>
                <a:cs typeface="メイリオ"/>
              </a:rPr>
              <a:t>合</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 は、必ず、友編集部にご連絡くだ</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さ</a:t>
            </a:r>
            <a:r>
              <a:rPr sz="3200" spc="-5" dirty="0">
                <a:solidFill>
                  <a:srgbClr val="57575A"/>
                </a:solidFill>
                <a:latin typeface="Yu Gothic UI Semibold" panose="020B0700000000000000" pitchFamily="50" charset="-128"/>
                <a:ea typeface="Yu Gothic UI Semibold" panose="020B0700000000000000" pitchFamily="50" charset="-128"/>
                <a:cs typeface="メイリオ"/>
              </a:rPr>
              <a:t>い</a:t>
            </a:r>
            <a:endParaRPr sz="3200" dirty="0">
              <a:latin typeface="Yu Gothic UI Semibold" panose="020B0700000000000000" pitchFamily="50" charset="-128"/>
              <a:ea typeface="Yu Gothic UI Semibold" panose="020B0700000000000000" pitchFamily="50" charset="-128"/>
              <a:cs typeface="メイリオ"/>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8399780" cy="443070"/>
          </a:xfrm>
          <a:prstGeom prst="rect">
            <a:avLst/>
          </a:prstGeom>
        </p:spPr>
        <p:txBody>
          <a:bodyPr vert="horz" wrap="square" lIns="0" tIns="12065" rIns="0" bIns="0" rtlCol="0">
            <a:spAutoFit/>
          </a:bodyPr>
          <a:lstStyle/>
          <a:p>
            <a:pPr marL="12700">
              <a:lnSpc>
                <a:spcPct val="100000"/>
              </a:lnSpc>
              <a:spcBef>
                <a:spcPts val="95"/>
              </a:spcBef>
            </a:pPr>
            <a:r>
              <a:rPr lang="en-US" altLang="ja-JP" b="0" dirty="0">
                <a:latin typeface="Yu Gothic UI Semibold" panose="020B0700000000000000" pitchFamily="50" charset="-128"/>
                <a:ea typeface="Yu Gothic UI Semibold" panose="020B0700000000000000" pitchFamily="50" charset="-128"/>
              </a:rPr>
              <a:t>『</a:t>
            </a:r>
            <a:r>
              <a:rPr lang="ja-JP" altLang="en-US" b="0" dirty="0">
                <a:latin typeface="Yu Gothic UI Semibold" panose="020B0700000000000000" pitchFamily="50" charset="-128"/>
                <a:ea typeface="Yu Gothic UI Semibold" panose="020B0700000000000000" pitchFamily="50" charset="-128"/>
              </a:rPr>
              <a:t>ロータリーの友</a:t>
            </a:r>
            <a:r>
              <a:rPr lang="en-US" altLang="ja-JP" b="0" dirty="0">
                <a:latin typeface="Yu Gothic UI Semibold" panose="020B0700000000000000" pitchFamily="50" charset="-128"/>
                <a:ea typeface="Yu Gothic UI Semibold" panose="020B0700000000000000" pitchFamily="50" charset="-128"/>
              </a:rPr>
              <a:t>』</a:t>
            </a:r>
            <a:r>
              <a:rPr lang="ja-JP" altLang="en-US" b="0" dirty="0">
                <a:latin typeface="Yu Gothic UI Semibold" panose="020B0700000000000000" pitchFamily="50" charset="-128"/>
                <a:ea typeface="Yu Gothic UI Semibold" panose="020B0700000000000000" pitchFamily="50" charset="-128"/>
              </a:rPr>
              <a:t>の役割</a:t>
            </a:r>
            <a:endParaRPr b="0" dirty="0">
              <a:latin typeface="Yu Gothic UI Semibold" panose="020B0700000000000000" pitchFamily="50" charset="-128"/>
              <a:ea typeface="Yu Gothic UI Semibold" panose="020B0700000000000000" pitchFamily="50" charset="-128"/>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2</a:t>
            </a:fld>
            <a:endParaRPr dirty="0">
              <a:latin typeface="Arial Narrow"/>
              <a:cs typeface="Arial Narrow"/>
            </a:endParaRPr>
          </a:p>
        </p:txBody>
      </p:sp>
      <p:sp>
        <p:nvSpPr>
          <p:cNvPr id="3" name="object 3"/>
          <p:cNvSpPr txBox="1"/>
          <p:nvPr/>
        </p:nvSpPr>
        <p:spPr>
          <a:xfrm>
            <a:off x="419922" y="1418651"/>
            <a:ext cx="8564880" cy="1011174"/>
          </a:xfrm>
          <a:prstGeom prst="rect">
            <a:avLst/>
          </a:prstGeom>
        </p:spPr>
        <p:txBody>
          <a:bodyPr vert="horz" wrap="square" lIns="0" tIns="13335" rIns="0" bIns="0" rtlCol="0">
            <a:spAutoFit/>
          </a:bodyPr>
          <a:lstStyle/>
          <a:p>
            <a:pPr marL="12700">
              <a:lnSpc>
                <a:spcPct val="100000"/>
              </a:lnSpc>
              <a:spcBef>
                <a:spcPts val="105"/>
              </a:spcBef>
              <a:tabLst>
                <a:tab pos="824865" algn="l"/>
              </a:tabLst>
            </a:pPr>
            <a:r>
              <a:rPr lang="en-US" altLang="ja-JP" sz="3200" dirty="0">
                <a:latin typeface="Yu Gothic UI Semibold" panose="020B0700000000000000" pitchFamily="50" charset="-128"/>
                <a:ea typeface="Yu Gothic UI Semibold" panose="020B0700000000000000" pitchFamily="50" charset="-128"/>
                <a:cs typeface="游ゴシック"/>
              </a:rPr>
              <a:t>『</a:t>
            </a:r>
            <a:r>
              <a:rPr lang="ja-JP" altLang="en-US" sz="3200" dirty="0">
                <a:latin typeface="Yu Gothic UI Semibold" panose="020B0700000000000000" pitchFamily="50" charset="-128"/>
                <a:ea typeface="Yu Gothic UI Semibold" panose="020B0700000000000000" pitchFamily="50" charset="-128"/>
                <a:cs typeface="游ゴシック"/>
              </a:rPr>
              <a:t>ロータリーの友</a:t>
            </a:r>
            <a:r>
              <a:rPr lang="en-US" altLang="ja-JP" sz="3200" dirty="0">
                <a:latin typeface="Yu Gothic UI Semibold" panose="020B0700000000000000" pitchFamily="50" charset="-128"/>
                <a:ea typeface="Yu Gothic UI Semibold" panose="020B0700000000000000" pitchFamily="50" charset="-128"/>
                <a:cs typeface="游ゴシック"/>
              </a:rPr>
              <a:t>』</a:t>
            </a:r>
            <a:r>
              <a:rPr lang="ja-JP" altLang="en-US" sz="3200" dirty="0">
                <a:latin typeface="Yu Gothic UI Semibold" panose="020B0700000000000000" pitchFamily="50" charset="-128"/>
                <a:ea typeface="Yu Gothic UI Semibold" panose="020B0700000000000000" pitchFamily="50" charset="-128"/>
                <a:cs typeface="游ゴシック"/>
              </a:rPr>
              <a:t>は、国際ロータリー（ＲＩ）から</a:t>
            </a:r>
            <a:endParaRPr lang="en-US" altLang="ja-JP" sz="3200" dirty="0">
              <a:latin typeface="Yu Gothic UI Semibold" panose="020B0700000000000000" pitchFamily="50" charset="-128"/>
              <a:ea typeface="Yu Gothic UI Semibold" panose="020B0700000000000000" pitchFamily="50" charset="-128"/>
              <a:cs typeface="游ゴシック"/>
            </a:endParaRPr>
          </a:p>
          <a:p>
            <a:pPr marL="12700">
              <a:lnSpc>
                <a:spcPct val="100000"/>
              </a:lnSpc>
              <a:spcBef>
                <a:spcPts val="105"/>
              </a:spcBef>
              <a:tabLst>
                <a:tab pos="824865" algn="l"/>
              </a:tabLst>
            </a:pPr>
            <a:r>
              <a:rPr lang="ja-JP" altLang="en-US" sz="3200" dirty="0">
                <a:latin typeface="Yu Gothic UI Semibold" panose="020B0700000000000000" pitchFamily="50" charset="-128"/>
                <a:ea typeface="Yu Gothic UI Semibold" panose="020B0700000000000000" pitchFamily="50" charset="-128"/>
                <a:cs typeface="游ゴシック"/>
              </a:rPr>
              <a:t>認可を受けた雑誌です。</a:t>
            </a:r>
            <a:endParaRPr sz="3200" dirty="0">
              <a:latin typeface="Yu Gothic UI Semibold" panose="020B0700000000000000" pitchFamily="50" charset="-128"/>
              <a:ea typeface="Yu Gothic UI Semibold" panose="020B0700000000000000" pitchFamily="50" charset="-128"/>
              <a:cs typeface="游ゴシック"/>
            </a:endParaRPr>
          </a:p>
        </p:txBody>
      </p:sp>
      <p:sp>
        <p:nvSpPr>
          <p:cNvPr id="19" name="テキスト ボックス 18">
            <a:extLst>
              <a:ext uri="{FF2B5EF4-FFF2-40B4-BE49-F238E27FC236}">
                <a16:creationId xmlns:a16="http://schemas.microsoft.com/office/drawing/2014/main" id="{F4C49C5A-4CA2-4CD2-92CE-32BB7EBF2E0A}"/>
              </a:ext>
            </a:extLst>
          </p:cNvPr>
          <p:cNvSpPr txBox="1"/>
          <p:nvPr/>
        </p:nvSpPr>
        <p:spPr>
          <a:xfrm>
            <a:off x="4006018" y="5439349"/>
            <a:ext cx="5029200" cy="369332"/>
          </a:xfrm>
          <a:prstGeom prst="rect">
            <a:avLst/>
          </a:prstGeom>
          <a:noFill/>
        </p:spPr>
        <p:txBody>
          <a:bodyPr wrap="square" rtlCol="0">
            <a:spAutoFit/>
          </a:bodyPr>
          <a:lstStyle/>
          <a:p>
            <a:r>
              <a:rPr kumimoji="1" lang="ja-JP" altLang="en-US" dirty="0">
                <a:latin typeface="Yu Gothic UI Semibold" panose="020B0700000000000000" pitchFamily="50" charset="-128"/>
                <a:ea typeface="Yu Gothic UI Semibold" panose="020B0700000000000000" pitchFamily="50" charset="-128"/>
              </a:rPr>
              <a:t>ロータリーの雑誌は、世界で</a:t>
            </a:r>
            <a:r>
              <a:rPr kumimoji="1" lang="en-US" altLang="ja-JP" dirty="0">
                <a:latin typeface="Yu Gothic UI Semibold" panose="020B0700000000000000" pitchFamily="50" charset="-128"/>
                <a:ea typeface="Yu Gothic UI Semibold" panose="020B0700000000000000" pitchFamily="50" charset="-128"/>
              </a:rPr>
              <a:t>30</a:t>
            </a:r>
            <a:r>
              <a:rPr kumimoji="1" lang="ja-JP" altLang="en-US" dirty="0">
                <a:latin typeface="Yu Gothic UI Semibold" panose="020B0700000000000000" pitchFamily="50" charset="-128"/>
                <a:ea typeface="Yu Gothic UI Semibold" panose="020B0700000000000000" pitchFamily="50" charset="-128"/>
              </a:rPr>
              <a:t>種類以上あります</a:t>
            </a:r>
          </a:p>
        </p:txBody>
      </p:sp>
      <p:pic>
        <p:nvPicPr>
          <p:cNvPr id="6" name="図 5">
            <a:extLst>
              <a:ext uri="{FF2B5EF4-FFF2-40B4-BE49-F238E27FC236}">
                <a16:creationId xmlns:a16="http://schemas.microsoft.com/office/drawing/2014/main" id="{F9194954-09E9-431C-AA1F-D69029DD54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311091" y="2858190"/>
            <a:ext cx="2807450" cy="1987686"/>
          </a:xfrm>
          <a:prstGeom prst="rect">
            <a:avLst/>
          </a:prstGeom>
        </p:spPr>
      </p:pic>
      <p:pic>
        <p:nvPicPr>
          <p:cNvPr id="9" name="図 8">
            <a:extLst>
              <a:ext uri="{FF2B5EF4-FFF2-40B4-BE49-F238E27FC236}">
                <a16:creationId xmlns:a16="http://schemas.microsoft.com/office/drawing/2014/main" id="{6405F760-B823-4163-AE9B-D22BB419B2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1800" y="2440959"/>
            <a:ext cx="2032459" cy="2804891"/>
          </a:xfrm>
          <a:prstGeom prst="rect">
            <a:avLst/>
          </a:prstGeom>
        </p:spPr>
      </p:pic>
      <p:pic>
        <p:nvPicPr>
          <p:cNvPr id="15" name="図 14">
            <a:extLst>
              <a:ext uri="{FF2B5EF4-FFF2-40B4-BE49-F238E27FC236}">
                <a16:creationId xmlns:a16="http://schemas.microsoft.com/office/drawing/2014/main" id="{C8720D0F-5A61-4EE7-98A8-D676E8D606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26087" y="2772073"/>
            <a:ext cx="2797541" cy="2135314"/>
          </a:xfrm>
          <a:prstGeom prst="rect">
            <a:avLst/>
          </a:prstGeom>
        </p:spPr>
      </p:pic>
      <p:pic>
        <p:nvPicPr>
          <p:cNvPr id="22" name="図 21">
            <a:extLst>
              <a:ext uri="{FF2B5EF4-FFF2-40B4-BE49-F238E27FC236}">
                <a16:creationId xmlns:a16="http://schemas.microsoft.com/office/drawing/2014/main" id="{4B5B57BC-1232-411D-AD62-19F38191F8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65656" y="2438400"/>
            <a:ext cx="1982176" cy="2807450"/>
          </a:xfrm>
          <a:prstGeom prst="rect">
            <a:avLst/>
          </a:prstGeom>
        </p:spPr>
      </p:pic>
      <p:pic>
        <p:nvPicPr>
          <p:cNvPr id="24" name="図 23">
            <a:extLst>
              <a:ext uri="{FF2B5EF4-FFF2-40B4-BE49-F238E27FC236}">
                <a16:creationId xmlns:a16="http://schemas.microsoft.com/office/drawing/2014/main" id="{070F396F-C737-49F1-8E90-5DD02B9A4BF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4554384">
            <a:off x="993877" y="4204007"/>
            <a:ext cx="2716409" cy="2068988"/>
          </a:xfrm>
          <a:prstGeom prst="rect">
            <a:avLst/>
          </a:prstGeom>
        </p:spPr>
      </p:pic>
    </p:spTree>
    <p:extLst>
      <p:ext uri="{BB962C8B-B14F-4D97-AF65-F5344CB8AC3E}">
        <p14:creationId xmlns:p14="http://schemas.microsoft.com/office/powerpoint/2010/main" val="118918715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8480"/>
            <a:ext cx="8399780" cy="443070"/>
          </a:xfrm>
          <a:prstGeom prst="rect">
            <a:avLst/>
          </a:prstGeom>
        </p:spPr>
        <p:txBody>
          <a:bodyPr vert="horz" wrap="square" lIns="0" tIns="12065" rIns="0" bIns="0" rtlCol="0">
            <a:spAutoFit/>
          </a:bodyPr>
          <a:lstStyle/>
          <a:p>
            <a:pPr marL="12700">
              <a:lnSpc>
                <a:spcPct val="100000"/>
              </a:lnSpc>
              <a:spcBef>
                <a:spcPts val="95"/>
              </a:spcBef>
            </a:pPr>
            <a:r>
              <a:rPr spc="-5" dirty="0">
                <a:latin typeface="Yu Gothic UI Semibold" panose="020B0700000000000000" pitchFamily="50" charset="-128"/>
                <a:ea typeface="Yu Gothic UI Semibold" panose="020B0700000000000000" pitchFamily="50" charset="-128"/>
              </a:rPr>
              <a:t>国際ロータリー（</a:t>
            </a:r>
            <a:r>
              <a:rPr spc="-5" dirty="0" err="1">
                <a:latin typeface="Yu Gothic UI Semibold" panose="020B0700000000000000" pitchFamily="50" charset="-128"/>
                <a:ea typeface="Yu Gothic UI Semibold" panose="020B0700000000000000" pitchFamily="50" charset="-128"/>
              </a:rPr>
              <a:t>ＲＩ）に認可を</a:t>
            </a:r>
            <a:r>
              <a:rPr spc="5" dirty="0" err="1">
                <a:latin typeface="Yu Gothic UI Semibold" panose="020B0700000000000000" pitchFamily="50" charset="-128"/>
                <a:ea typeface="Yu Gothic UI Semibold" panose="020B0700000000000000" pitchFamily="50" charset="-128"/>
              </a:rPr>
              <a:t>受</a:t>
            </a:r>
            <a:r>
              <a:rPr spc="-5" dirty="0" err="1">
                <a:latin typeface="Yu Gothic UI Semibold" panose="020B0700000000000000" pitchFamily="50" charset="-128"/>
                <a:ea typeface="Yu Gothic UI Semibold" panose="020B0700000000000000" pitchFamily="50" charset="-128"/>
              </a:rPr>
              <a:t>ける</a:t>
            </a:r>
            <a:r>
              <a:rPr spc="5" dirty="0" err="1">
                <a:latin typeface="Yu Gothic UI Semibold" panose="020B0700000000000000" pitchFamily="50" charset="-128"/>
                <a:ea typeface="Yu Gothic UI Semibold" panose="020B0700000000000000" pitchFamily="50" charset="-128"/>
              </a:rPr>
              <a:t>た</a:t>
            </a:r>
            <a:r>
              <a:rPr spc="-5" dirty="0" err="1">
                <a:latin typeface="Yu Gothic UI Semibold" panose="020B0700000000000000" pitchFamily="50" charset="-128"/>
                <a:ea typeface="Yu Gothic UI Semibold" panose="020B0700000000000000" pitchFamily="50" charset="-128"/>
              </a:rPr>
              <a:t>めに</a:t>
            </a:r>
            <a:r>
              <a:rPr lang="ja-JP" altLang="en-US" spc="-5" dirty="0">
                <a:latin typeface="Yu Gothic UI Semibold" panose="020B0700000000000000" pitchFamily="50" charset="-128"/>
                <a:ea typeface="Yu Gothic UI Semibold" panose="020B0700000000000000" pitchFamily="50" charset="-128"/>
              </a:rPr>
              <a:t>　</a:t>
            </a:r>
            <a:r>
              <a:rPr lang="en-US" altLang="ja-JP" sz="2000" spc="-5" dirty="0">
                <a:latin typeface="Yu Gothic UI Semibold" panose="020B0700000000000000" pitchFamily="50" charset="-128"/>
                <a:ea typeface="Yu Gothic UI Semibold" panose="020B0700000000000000" pitchFamily="50" charset="-128"/>
              </a:rPr>
              <a:t>(</a:t>
            </a:r>
            <a:r>
              <a:rPr lang="ja-JP" altLang="en-US" sz="2000" spc="-5" dirty="0">
                <a:latin typeface="Yu Gothic UI Semibold" panose="020B0700000000000000" pitchFamily="50" charset="-128"/>
                <a:ea typeface="Yu Gothic UI Semibold" panose="020B0700000000000000" pitchFamily="50" charset="-128"/>
              </a:rPr>
              <a:t>一部）</a:t>
            </a:r>
            <a:endParaRPr sz="2000" dirty="0">
              <a:latin typeface="Yu Gothic UI Semibold" panose="020B0700000000000000" pitchFamily="50" charset="-128"/>
              <a:ea typeface="Yu Gothic UI Semibold" panose="020B0700000000000000" pitchFamily="50" charset="-128"/>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3</a:t>
            </a:fld>
            <a:endParaRPr dirty="0">
              <a:latin typeface="Arial Narrow"/>
              <a:cs typeface="Arial Narrow"/>
            </a:endParaRPr>
          </a:p>
        </p:txBody>
      </p:sp>
      <p:sp>
        <p:nvSpPr>
          <p:cNvPr id="3" name="object 3"/>
          <p:cNvSpPr txBox="1"/>
          <p:nvPr/>
        </p:nvSpPr>
        <p:spPr>
          <a:xfrm>
            <a:off x="267522" y="1418651"/>
            <a:ext cx="8724078" cy="3473387"/>
          </a:xfrm>
          <a:prstGeom prst="rect">
            <a:avLst/>
          </a:prstGeom>
        </p:spPr>
        <p:txBody>
          <a:bodyPr vert="horz" wrap="square" lIns="0" tIns="13335" rIns="0" bIns="0" rtlCol="0">
            <a:spAutoFit/>
          </a:bodyPr>
          <a:lstStyle/>
          <a:p>
            <a:pPr marL="12700" lvl="0">
              <a:spcBef>
                <a:spcPts val="105"/>
              </a:spcBef>
              <a:tabLst>
                <a:tab pos="824865" algn="l"/>
              </a:tabLst>
            </a:pP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①	</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ＲＩが指定した記事を掲</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載</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する</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こ</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と</a:t>
            </a:r>
            <a:endParaRPr lang="ja-JP" altLang="en-US" sz="3200" dirty="0">
              <a:solidFill>
                <a:srgbClr val="1F497D">
                  <a:lumMod val="75000"/>
                </a:srgbClr>
              </a:solidFill>
              <a:latin typeface="Yu Gothic UI Semibold" panose="020B0700000000000000" pitchFamily="50" charset="-128"/>
              <a:ea typeface="Yu Gothic UI Semibold" panose="020B0700000000000000" pitchFamily="50" charset="-128"/>
              <a:cs typeface="游ゴシック"/>
            </a:endParaRPr>
          </a:p>
          <a:p>
            <a:pPr marL="12700" lvl="0">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②　</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国際ロータリーの方針を</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伝</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える</a:t>
            </a:r>
            <a:r>
              <a:rPr lang="ja-JP" altLang="en-US" sz="3200" b="1" spc="-15"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こ</a:t>
            </a:r>
            <a:r>
              <a:rPr lang="ja-JP" altLang="en-US" sz="3200" b="1" dirty="0">
                <a:solidFill>
                  <a:srgbClr val="1F497D">
                    <a:lumMod val="75000"/>
                  </a:srgbClr>
                </a:solidFill>
                <a:latin typeface="Yu Gothic UI Semibold" panose="020B0700000000000000" pitchFamily="50" charset="-128"/>
                <a:ea typeface="Yu Gothic UI Semibold" panose="020B0700000000000000" pitchFamily="50" charset="-128"/>
                <a:cs typeface="游ゴシック"/>
              </a:rPr>
              <a:t>と</a:t>
            </a:r>
          </a:p>
          <a:p>
            <a:pPr marL="12700">
              <a:lnSpc>
                <a:spcPct val="100000"/>
              </a:lnSpc>
              <a:spcBef>
                <a:spcPts val="105"/>
              </a:spcBef>
              <a:tabLst>
                <a:tab pos="824865"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③</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年に</a:t>
            </a:r>
            <a:r>
              <a:rPr sz="3200" b="1" spc="-10" dirty="0">
                <a:solidFill>
                  <a:schemeClr val="tx2">
                    <a:lumMod val="75000"/>
                  </a:schemeClr>
                </a:solidFill>
                <a:latin typeface="Yu Gothic UI Semibold" panose="020B0700000000000000" pitchFamily="50" charset="-128"/>
                <a:ea typeface="Yu Gothic UI Semibold" panose="020B0700000000000000" pitchFamily="50" charset="-128"/>
                <a:cs typeface="Arial"/>
              </a:rPr>
              <a:t>6</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回以上発行すること</a:t>
            </a:r>
            <a:r>
              <a:rPr lang="ja-JP" altLang="en-US" sz="20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（少なくとも各号</a:t>
            </a:r>
            <a:r>
              <a:rPr lang="en-US" altLang="ja-JP" sz="20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24</a:t>
            </a:r>
            <a:r>
              <a:rPr lang="ja-JP" altLang="en-US" sz="20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ページ以上）</a:t>
            </a:r>
            <a:endParaRPr sz="2000"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a:p>
            <a:pPr marL="824865" marR="1585595" indent="-812800">
              <a:lnSpc>
                <a:spcPct val="100000"/>
              </a:lnSpc>
              <a:spcBef>
                <a:spcPts val="5"/>
              </a:spcBef>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④</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雑誌の内容の</a:t>
            </a:r>
            <a:r>
              <a:rPr sz="3200" b="1" spc="-10" dirty="0">
                <a:solidFill>
                  <a:schemeClr val="tx2">
                    <a:lumMod val="75000"/>
                  </a:schemeClr>
                </a:solidFill>
                <a:latin typeface="Yu Gothic UI Semibold" panose="020B0700000000000000" pitchFamily="50" charset="-128"/>
                <a:ea typeface="Yu Gothic UI Semibold" panose="020B0700000000000000" pitchFamily="50" charset="-128"/>
                <a:cs typeface="Arial"/>
              </a:rPr>
              <a:t>50</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％はロータ</a:t>
            </a:r>
            <a:r>
              <a:rPr sz="3200" b="1" spc="-15"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リ</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ーに </a:t>
            </a:r>
            <a:r>
              <a:rPr sz="3200" b="1" dirty="0" err="1">
                <a:solidFill>
                  <a:schemeClr val="tx2">
                    <a:lumMod val="75000"/>
                  </a:schemeClr>
                </a:solidFill>
                <a:latin typeface="Yu Gothic UI Semibold" panose="020B0700000000000000" pitchFamily="50" charset="-128"/>
                <a:ea typeface="Yu Gothic UI Semibold" panose="020B0700000000000000" pitchFamily="50" charset="-128"/>
                <a:cs typeface="游ゴシック"/>
              </a:rPr>
              <a:t>関係した記事であること</a:t>
            </a:r>
            <a:endParaRPr sz="2000"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a:p>
            <a:pPr marL="12700">
              <a:lnSpc>
                <a:spcPct val="100000"/>
              </a:lnSpc>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⑤</a:t>
            </a:r>
            <a:r>
              <a:rPr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a:t>
            </a: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読者が印刷媒体か電子媒体を選択できること</a:t>
            </a:r>
            <a:endParaRPr lang="en-US" altLang="ja-JP"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a:p>
            <a:pPr marL="527050" indent="-514350">
              <a:lnSpc>
                <a:spcPct val="100000"/>
              </a:lnSpc>
              <a:buAutoNum type="circleNumDbPlain" startAt="6"/>
              <a:tabLst>
                <a:tab pos="824230" algn="l"/>
              </a:tabLst>
            </a:pP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  </a:t>
            </a:r>
            <a:r>
              <a:rPr lang="en-US" altLang="ja-JP"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RI</a:t>
            </a: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の資金援助を受けずに</a:t>
            </a:r>
            <a:r>
              <a:rPr lang="en-US" altLang="ja-JP"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a:t>
            </a:r>
            <a:r>
              <a:rPr lang="ja-JP" altLang="en-US" sz="3200" b="1"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rPr>
              <a:t>経済的に自立すること</a:t>
            </a:r>
            <a:endParaRPr sz="3200" dirty="0">
              <a:solidFill>
                <a:schemeClr val="tx2">
                  <a:lumMod val="75000"/>
                </a:schemeClr>
              </a:solidFill>
              <a:latin typeface="Yu Gothic UI Semibold" panose="020B0700000000000000" pitchFamily="50" charset="-128"/>
              <a:ea typeface="Yu Gothic UI Semibold" panose="020B0700000000000000" pitchFamily="50" charset="-128"/>
              <a:cs typeface="游ゴシック"/>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64DBBBF-0E6A-4A95-B47D-C8A4046902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857" y="1682049"/>
            <a:ext cx="4677208" cy="3331914"/>
          </a:xfrm>
          <a:prstGeom prst="rect">
            <a:avLst/>
          </a:prstGeom>
        </p:spPr>
      </p:pic>
      <p:sp>
        <p:nvSpPr>
          <p:cNvPr id="2" name="object 2"/>
          <p:cNvSpPr txBox="1">
            <a:spLocks noGrp="1"/>
          </p:cNvSpPr>
          <p:nvPr>
            <p:ph type="title"/>
          </p:nvPr>
        </p:nvSpPr>
        <p:spPr>
          <a:xfrm>
            <a:off x="368300" y="538480"/>
            <a:ext cx="86233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UD デジタル 教科書体 NK-B" panose="02020700000000000000" pitchFamily="18" charset="-128"/>
                <a:ea typeface="UD デジタル 教科書体 NK-B" panose="02020700000000000000" pitchFamily="18" charset="-128"/>
              </a:rPr>
              <a:t>　</a:t>
            </a:r>
            <a:r>
              <a:rPr lang="ja-JP" altLang="en-US" spc="-5" dirty="0">
                <a:latin typeface="Yu Gothic UI Semibold" panose="020B0700000000000000" pitchFamily="50" charset="-128"/>
                <a:ea typeface="Yu Gothic UI Semibold" panose="020B0700000000000000" pitchFamily="50" charset="-128"/>
              </a:rPr>
              <a:t>①　国際ロータリー（</a:t>
            </a:r>
            <a:r>
              <a:rPr lang="en-US" altLang="ja-JP" spc="-5" dirty="0">
                <a:latin typeface="Yu Gothic UI Semibold" panose="020B0700000000000000" pitchFamily="50" charset="-128"/>
                <a:ea typeface="Yu Gothic UI Semibold" panose="020B0700000000000000" pitchFamily="50" charset="-128"/>
              </a:rPr>
              <a:t>RI)</a:t>
            </a:r>
            <a:r>
              <a:rPr lang="ja-JP" altLang="en-US" spc="-5" dirty="0">
                <a:latin typeface="Yu Gothic UI Semibold" panose="020B0700000000000000" pitchFamily="50" charset="-128"/>
                <a:ea typeface="Yu Gothic UI Semibold" panose="020B0700000000000000" pitchFamily="50" charset="-128"/>
              </a:rPr>
              <a:t>が指定する記事を掲載する</a:t>
            </a:r>
          </a:p>
        </p:txBody>
      </p:sp>
      <p:sp>
        <p:nvSpPr>
          <p:cNvPr id="11" name="object 11"/>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4</a:t>
            </a:fld>
            <a:endParaRPr dirty="0">
              <a:latin typeface="Arial Narrow"/>
              <a:cs typeface="Arial Narrow"/>
            </a:endParaRPr>
          </a:p>
        </p:txBody>
      </p:sp>
      <p:sp>
        <p:nvSpPr>
          <p:cNvPr id="6" name="object 6"/>
          <p:cNvSpPr/>
          <p:nvPr/>
        </p:nvSpPr>
        <p:spPr>
          <a:xfrm>
            <a:off x="4724400" y="1973581"/>
            <a:ext cx="629920" cy="443071"/>
          </a:xfrm>
          <a:custGeom>
            <a:avLst/>
            <a:gdLst/>
            <a:ahLst/>
            <a:cxnLst/>
            <a:rect l="l" t="t" r="r" b="b"/>
            <a:pathLst>
              <a:path w="629920" h="262255">
                <a:moveTo>
                  <a:pt x="0" y="131063"/>
                </a:moveTo>
                <a:lnTo>
                  <a:pt x="24730" y="80045"/>
                </a:lnTo>
                <a:lnTo>
                  <a:pt x="92173" y="38385"/>
                </a:lnTo>
                <a:lnTo>
                  <a:pt x="138748" y="22382"/>
                </a:lnTo>
                <a:lnTo>
                  <a:pt x="192206" y="10298"/>
                </a:lnTo>
                <a:lnTo>
                  <a:pt x="251280" y="2662"/>
                </a:lnTo>
                <a:lnTo>
                  <a:pt x="314706" y="0"/>
                </a:lnTo>
                <a:lnTo>
                  <a:pt x="378131" y="2662"/>
                </a:lnTo>
                <a:lnTo>
                  <a:pt x="437205" y="10298"/>
                </a:lnTo>
                <a:lnTo>
                  <a:pt x="490663" y="22382"/>
                </a:lnTo>
                <a:lnTo>
                  <a:pt x="537238" y="38385"/>
                </a:lnTo>
                <a:lnTo>
                  <a:pt x="575666" y="57782"/>
                </a:lnTo>
                <a:lnTo>
                  <a:pt x="623018" y="104648"/>
                </a:lnTo>
                <a:lnTo>
                  <a:pt x="629412" y="131063"/>
                </a:lnTo>
                <a:lnTo>
                  <a:pt x="623018" y="157479"/>
                </a:lnTo>
                <a:lnTo>
                  <a:pt x="575666" y="204345"/>
                </a:lnTo>
                <a:lnTo>
                  <a:pt x="537238" y="223742"/>
                </a:lnTo>
                <a:lnTo>
                  <a:pt x="490663" y="239745"/>
                </a:lnTo>
                <a:lnTo>
                  <a:pt x="437205" y="251829"/>
                </a:lnTo>
                <a:lnTo>
                  <a:pt x="378131" y="259465"/>
                </a:lnTo>
                <a:lnTo>
                  <a:pt x="314706" y="262127"/>
                </a:lnTo>
                <a:lnTo>
                  <a:pt x="251280" y="259465"/>
                </a:lnTo>
                <a:lnTo>
                  <a:pt x="192206" y="251829"/>
                </a:lnTo>
                <a:lnTo>
                  <a:pt x="138748" y="239745"/>
                </a:lnTo>
                <a:lnTo>
                  <a:pt x="92173" y="223742"/>
                </a:lnTo>
                <a:lnTo>
                  <a:pt x="53745" y="204345"/>
                </a:lnTo>
                <a:lnTo>
                  <a:pt x="6393" y="157479"/>
                </a:lnTo>
                <a:lnTo>
                  <a:pt x="0" y="131063"/>
                </a:lnTo>
                <a:close/>
              </a:path>
            </a:pathLst>
          </a:custGeom>
          <a:ln w="9144">
            <a:solidFill>
              <a:srgbClr val="00B3E7"/>
            </a:solidFill>
          </a:ln>
        </p:spPr>
        <p:txBody>
          <a:bodyPr wrap="square" lIns="0" tIns="0" rIns="0" bIns="0" rtlCol="0"/>
          <a:lstStyle/>
          <a:p>
            <a:endParaRPr/>
          </a:p>
        </p:txBody>
      </p:sp>
      <p:sp>
        <p:nvSpPr>
          <p:cNvPr id="18" name="二等辺三角形 17">
            <a:extLst>
              <a:ext uri="{FF2B5EF4-FFF2-40B4-BE49-F238E27FC236}">
                <a16:creationId xmlns:a16="http://schemas.microsoft.com/office/drawing/2014/main" id="{76EDE561-F3D8-4C2F-A22E-693D51A22F09}"/>
              </a:ext>
            </a:extLst>
          </p:cNvPr>
          <p:cNvSpPr/>
          <p:nvPr/>
        </p:nvSpPr>
        <p:spPr>
          <a:xfrm rot="10800000">
            <a:off x="7093572" y="4063329"/>
            <a:ext cx="304800" cy="428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object 10"/>
          <p:cNvPicPr/>
          <p:nvPr/>
        </p:nvPicPr>
        <p:blipFill>
          <a:blip r:embed="rId4" cstate="screen">
            <a:extLst>
              <a:ext uri="{28A0092B-C50C-407E-A947-70E740481C1C}">
                <a14:useLocalDpi xmlns:a14="http://schemas.microsoft.com/office/drawing/2010/main"/>
              </a:ext>
            </a:extLst>
          </a:blip>
          <a:stretch>
            <a:fillRect/>
          </a:stretch>
        </p:blipFill>
        <p:spPr>
          <a:xfrm>
            <a:off x="5835397" y="4716781"/>
            <a:ext cx="2851403" cy="769619"/>
          </a:xfrm>
          <a:prstGeom prst="rect">
            <a:avLst/>
          </a:prstGeom>
        </p:spPr>
      </p:pic>
      <p:sp>
        <p:nvSpPr>
          <p:cNvPr id="17" name="円弧 16">
            <a:extLst>
              <a:ext uri="{FF2B5EF4-FFF2-40B4-BE49-F238E27FC236}">
                <a16:creationId xmlns:a16="http://schemas.microsoft.com/office/drawing/2014/main" id="{45BF0717-DD8B-4461-B898-1B1D4D00F1BF}"/>
              </a:ext>
            </a:extLst>
          </p:cNvPr>
          <p:cNvSpPr/>
          <p:nvPr/>
        </p:nvSpPr>
        <p:spPr>
          <a:xfrm>
            <a:off x="3429000" y="2217039"/>
            <a:ext cx="3810000" cy="4102481"/>
          </a:xfrm>
          <a:prstGeom prst="arc">
            <a:avLst>
              <a:gd name="adj1" fmla="val 16200000"/>
              <a:gd name="adj2" fmla="val 2124796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87757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②　国際ロータリー（</a:t>
            </a:r>
            <a:r>
              <a:rPr lang="en-US" altLang="ja-JP" spc="-5" dirty="0">
                <a:latin typeface="Yu Gothic UI Semibold" panose="020B0700000000000000" pitchFamily="50" charset="-128"/>
                <a:ea typeface="Yu Gothic UI Semibold" panose="020B0700000000000000" pitchFamily="50" charset="-128"/>
              </a:rPr>
              <a:t>RI)</a:t>
            </a:r>
            <a:r>
              <a:rPr spc="-5" dirty="0" err="1">
                <a:latin typeface="Yu Gothic UI Semibold" panose="020B0700000000000000" pitchFamily="50" charset="-128"/>
                <a:ea typeface="Yu Gothic UI Semibold" panose="020B0700000000000000" pitchFamily="50" charset="-128"/>
              </a:rPr>
              <a:t>の方針を伝えること</a:t>
            </a:r>
            <a:endParaRPr spc="-5" dirty="0">
              <a:latin typeface="Yu Gothic UI Semibold" panose="020B0700000000000000" pitchFamily="50" charset="-128"/>
              <a:ea typeface="Yu Gothic UI Semibold" panose="020B0700000000000000" pitchFamily="50" charset="-128"/>
            </a:endParaRPr>
          </a:p>
        </p:txBody>
      </p:sp>
      <p:pic>
        <p:nvPicPr>
          <p:cNvPr id="4" name="object 4"/>
          <p:cNvPicPr/>
          <p:nvPr/>
        </p:nvPicPr>
        <p:blipFill>
          <a:blip r:embed="rId3" cstate="print"/>
          <a:stretch>
            <a:fillRect/>
          </a:stretch>
        </p:blipFill>
        <p:spPr>
          <a:xfrm>
            <a:off x="762000" y="1828800"/>
            <a:ext cx="4451603" cy="2476499"/>
          </a:xfrm>
          <a:prstGeom prst="rect">
            <a:avLst/>
          </a:prstGeom>
        </p:spPr>
      </p:pic>
      <p:sp>
        <p:nvSpPr>
          <p:cNvPr id="6" name="object 6"/>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5</a:t>
            </a:fld>
            <a:endParaRPr dirty="0">
              <a:latin typeface="Arial Narrow"/>
              <a:cs typeface="Arial Narrow"/>
            </a:endParaRPr>
          </a:p>
        </p:txBody>
      </p:sp>
      <p:pic>
        <p:nvPicPr>
          <p:cNvPr id="8" name="図 7">
            <a:extLst>
              <a:ext uri="{FF2B5EF4-FFF2-40B4-BE49-F238E27FC236}">
                <a16:creationId xmlns:a16="http://schemas.microsoft.com/office/drawing/2014/main" id="{281F898E-2958-4199-8DB3-4F41600509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0200" y="1346749"/>
            <a:ext cx="2800350" cy="3733800"/>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47530"/>
            <a:ext cx="9004300" cy="443070"/>
          </a:xfrm>
          <a:prstGeom prst="rect">
            <a:avLst/>
          </a:prstGeom>
        </p:spPr>
        <p:txBody>
          <a:bodyPr vert="horz" wrap="square" lIns="0" tIns="12065" rIns="0" bIns="0" rtlCol="0">
            <a:spAutoFit/>
          </a:bodyPr>
          <a:lstStyle/>
          <a:p>
            <a:pPr marL="12700">
              <a:lnSpc>
                <a:spcPct val="100000"/>
              </a:lnSpc>
              <a:spcBef>
                <a:spcPts val="95"/>
              </a:spcBef>
            </a:pPr>
            <a:r>
              <a:rPr lang="ja-JP" altLang="en-US" spc="-5" dirty="0">
                <a:latin typeface="Yu Gothic UI Semibold" panose="020B0700000000000000" pitchFamily="50" charset="-128"/>
                <a:ea typeface="Yu Gothic UI Semibold" panose="020B0700000000000000" pitchFamily="50" charset="-128"/>
              </a:rPr>
              <a:t>②　国際ロータリー（</a:t>
            </a:r>
            <a:r>
              <a:rPr lang="en-US" altLang="ja-JP" spc="-5" dirty="0">
                <a:latin typeface="Yu Gothic UI Semibold" panose="020B0700000000000000" pitchFamily="50" charset="-128"/>
                <a:ea typeface="Yu Gothic UI Semibold" panose="020B0700000000000000" pitchFamily="50" charset="-128"/>
              </a:rPr>
              <a:t>RI)</a:t>
            </a:r>
            <a:r>
              <a:rPr spc="-5" dirty="0" err="1">
                <a:latin typeface="Yu Gothic UI Semibold" panose="020B0700000000000000" pitchFamily="50" charset="-128"/>
                <a:ea typeface="Yu Gothic UI Semibold" panose="020B0700000000000000" pitchFamily="50" charset="-128"/>
              </a:rPr>
              <a:t>の方針を伝えること</a:t>
            </a:r>
            <a:r>
              <a:rPr lang="ja-JP" altLang="en-US" spc="-5" dirty="0">
                <a:latin typeface="UD デジタル 教科書体 NK-B" panose="02020700000000000000" pitchFamily="18" charset="-128"/>
                <a:ea typeface="UD デジタル 教科書体 NK-B" panose="02020700000000000000" pitchFamily="18" charset="-128"/>
              </a:rPr>
              <a:t>　</a:t>
            </a:r>
            <a:endParaRPr spc="-5" dirty="0">
              <a:latin typeface="UD デジタル 教科書体 NK-B" panose="02020700000000000000" pitchFamily="18" charset="-128"/>
              <a:ea typeface="UD デジタル 教科書体 NK-B" panose="02020700000000000000" pitchFamily="18" charset="-128"/>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6</a:t>
            </a:fld>
            <a:endParaRPr dirty="0">
              <a:latin typeface="Arial Narrow"/>
              <a:cs typeface="Arial Narrow"/>
            </a:endParaRPr>
          </a:p>
        </p:txBody>
      </p:sp>
      <p:pic>
        <p:nvPicPr>
          <p:cNvPr id="6" name="図 5">
            <a:extLst>
              <a:ext uri="{FF2B5EF4-FFF2-40B4-BE49-F238E27FC236}">
                <a16:creationId xmlns:a16="http://schemas.microsoft.com/office/drawing/2014/main" id="{49EEC86E-0340-4551-96D8-B650C2CBC5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6614" y="1331631"/>
            <a:ext cx="5933386" cy="4535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299" y="538480"/>
            <a:ext cx="8230563" cy="452120"/>
          </a:xfrm>
          <a:prstGeom prst="rect">
            <a:avLst/>
          </a:prstGeom>
        </p:spPr>
        <p:txBody>
          <a:bodyPr vert="horz" wrap="square" lIns="0" tIns="12065" rIns="0" bIns="0" rtlCol="0">
            <a:spAutoFit/>
          </a:bodyPr>
          <a:lstStyle/>
          <a:p>
            <a:pPr marL="12700">
              <a:lnSpc>
                <a:spcPct val="100000"/>
              </a:lnSpc>
              <a:spcBef>
                <a:spcPts val="95"/>
              </a:spcBef>
              <a:tabLst>
                <a:tab pos="3352800" algn="l"/>
              </a:tabLst>
            </a:pPr>
            <a:r>
              <a:rPr lang="ja-JP" altLang="en-US" spc="-5" dirty="0">
                <a:latin typeface="Yu Gothic UI Semibold" panose="020B0700000000000000" pitchFamily="50" charset="-128"/>
                <a:ea typeface="Yu Gothic UI Semibold" panose="020B0700000000000000" pitchFamily="50" charset="-128"/>
              </a:rPr>
              <a:t>⑤電子版で購読できます</a:t>
            </a:r>
            <a:endParaRPr spc="-5" dirty="0">
              <a:latin typeface="Yu Gothic UI Semibold" panose="020B0700000000000000" pitchFamily="50" charset="-128"/>
              <a:ea typeface="Yu Gothic UI Semibold" panose="020B0700000000000000" pitchFamily="50" charset="-128"/>
            </a:endParaRPr>
          </a:p>
        </p:txBody>
      </p:sp>
      <p:sp>
        <p:nvSpPr>
          <p:cNvPr id="9" name="object 9"/>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7</a:t>
            </a:fld>
            <a:endParaRPr dirty="0">
              <a:latin typeface="Arial Narrow"/>
              <a:cs typeface="Arial Narrow"/>
            </a:endParaRPr>
          </a:p>
        </p:txBody>
      </p:sp>
      <p:sp>
        <p:nvSpPr>
          <p:cNvPr id="8" name="object 8"/>
          <p:cNvSpPr txBox="1">
            <a:spLocks noGrp="1"/>
          </p:cNvSpPr>
          <p:nvPr>
            <p:ph type="body" idx="1"/>
          </p:nvPr>
        </p:nvSpPr>
        <p:spPr>
          <a:xfrm>
            <a:off x="2960063" y="1798050"/>
            <a:ext cx="5638800" cy="443070"/>
          </a:xfrm>
          <a:prstGeom prst="rect">
            <a:avLst/>
          </a:prstGeom>
        </p:spPr>
        <p:txBody>
          <a:bodyPr vert="horz" wrap="square" lIns="0" tIns="12065" rIns="0" bIns="0" rtlCol="0">
            <a:spAutoFit/>
          </a:bodyPr>
          <a:lstStyle/>
          <a:p>
            <a:pPr marL="788670" marR="5080">
              <a:lnSpc>
                <a:spcPct val="100000"/>
              </a:lnSpc>
              <a:spcBef>
                <a:spcPts val="95"/>
              </a:spcBef>
            </a:pPr>
            <a:r>
              <a:rPr lang="ja-JP" altLang="en-US" spc="-5" dirty="0"/>
              <a:t>　</a:t>
            </a:r>
            <a:endParaRPr sz="2400" dirty="0">
              <a:latin typeface="メイリオ"/>
              <a:cs typeface="メイリオ"/>
            </a:endParaRPr>
          </a:p>
        </p:txBody>
      </p:sp>
      <p:pic>
        <p:nvPicPr>
          <p:cNvPr id="11" name="図 10">
            <a:extLst>
              <a:ext uri="{FF2B5EF4-FFF2-40B4-BE49-F238E27FC236}">
                <a16:creationId xmlns:a16="http://schemas.microsoft.com/office/drawing/2014/main" id="{2E3A61AE-D98C-4362-BCAD-334FFC0CA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527" y="1524000"/>
            <a:ext cx="4905072" cy="4150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テキスト ボックス 11">
            <a:extLst>
              <a:ext uri="{FF2B5EF4-FFF2-40B4-BE49-F238E27FC236}">
                <a16:creationId xmlns:a16="http://schemas.microsoft.com/office/drawing/2014/main" id="{BB680721-EAEE-4720-84AD-37D27CBD34AF}"/>
              </a:ext>
            </a:extLst>
          </p:cNvPr>
          <p:cNvSpPr txBox="1"/>
          <p:nvPr/>
        </p:nvSpPr>
        <p:spPr>
          <a:xfrm>
            <a:off x="5807734" y="1447800"/>
            <a:ext cx="2929991" cy="2431435"/>
          </a:xfrm>
          <a:prstGeom prst="rect">
            <a:avLst/>
          </a:prstGeom>
          <a:noFill/>
        </p:spPr>
        <p:txBody>
          <a:bodyPr wrap="square" rtlCol="0">
            <a:spAutoFit/>
          </a:bodyPr>
          <a:lstStyle/>
          <a:p>
            <a:r>
              <a:rPr kumimoji="1" lang="ja-JP" altLang="en-US" sz="2800" dirty="0">
                <a:latin typeface="Yu Gothic UI Semibold" panose="020B0700000000000000" pitchFamily="50" charset="-128"/>
                <a:ea typeface="Yu Gothic UI Semibold" panose="020B0700000000000000" pitchFamily="50" charset="-128"/>
              </a:rPr>
              <a:t>毎月</a:t>
            </a:r>
            <a:r>
              <a:rPr kumimoji="1" lang="en-US" altLang="ja-JP" sz="2800" dirty="0">
                <a:latin typeface="Yu Gothic UI Semibold" panose="020B0700000000000000" pitchFamily="50" charset="-128"/>
                <a:ea typeface="Yu Gothic UI Semibold" panose="020B0700000000000000" pitchFamily="50" charset="-128"/>
              </a:rPr>
              <a:t>1</a:t>
            </a:r>
            <a:r>
              <a:rPr kumimoji="1" lang="ja-JP" altLang="en-US" sz="2800" dirty="0">
                <a:latin typeface="Yu Gothic UI Semibold" panose="020B0700000000000000" pitchFamily="50" charset="-128"/>
                <a:ea typeface="Yu Gothic UI Semibold" panose="020B0700000000000000" pitchFamily="50" charset="-128"/>
              </a:rPr>
              <a:t>日に最新号が</a:t>
            </a:r>
            <a:r>
              <a:rPr lang="ja-JP" altLang="en-US" sz="2800" dirty="0">
                <a:latin typeface="Yu Gothic UI Semibold" panose="020B0700000000000000" pitchFamily="50" charset="-128"/>
                <a:ea typeface="Yu Gothic UI Semibold" panose="020B0700000000000000" pitchFamily="50" charset="-128"/>
              </a:rPr>
              <a:t>更新</a:t>
            </a:r>
            <a:r>
              <a:rPr kumimoji="1" lang="ja-JP" altLang="en-US" sz="2800" dirty="0">
                <a:latin typeface="Yu Gothic UI Semibold" panose="020B0700000000000000" pitchFamily="50" charset="-128"/>
                <a:ea typeface="Yu Gothic UI Semibold" panose="020B0700000000000000" pitchFamily="50" charset="-128"/>
              </a:rPr>
              <a:t>されます。</a:t>
            </a:r>
            <a:endParaRPr kumimoji="1" lang="en-US" altLang="ja-JP" sz="2800" dirty="0">
              <a:latin typeface="Yu Gothic UI Semibold" panose="020B0700000000000000" pitchFamily="50" charset="-128"/>
              <a:ea typeface="Yu Gothic UI Semibold" panose="020B0700000000000000" pitchFamily="50" charset="-128"/>
            </a:endParaRPr>
          </a:p>
          <a:p>
            <a:endParaRPr lang="en-US" altLang="ja-JP" sz="2800" dirty="0">
              <a:latin typeface="Yu Gothic UI Semibold" panose="020B0700000000000000" pitchFamily="50" charset="-128"/>
              <a:ea typeface="Yu Gothic UI Semibold" panose="020B0700000000000000" pitchFamily="50" charset="-128"/>
            </a:endParaRPr>
          </a:p>
          <a:p>
            <a:endParaRPr lang="en-US" altLang="ja-JP" sz="2800" dirty="0">
              <a:latin typeface="Yu Gothic UI Semibold" panose="020B0700000000000000" pitchFamily="50" charset="-128"/>
              <a:ea typeface="Yu Gothic UI Semibold" panose="020B0700000000000000" pitchFamily="50" charset="-128"/>
            </a:endParaRPr>
          </a:p>
          <a:p>
            <a:r>
              <a:rPr kumimoji="1" lang="ja-JP" altLang="en-US" sz="2000" dirty="0">
                <a:solidFill>
                  <a:srgbClr val="FF0000"/>
                </a:solidFill>
                <a:latin typeface="Yu Gothic UI Semibold" panose="020B0700000000000000" pitchFamily="50" charset="-128"/>
                <a:ea typeface="Yu Gothic UI Semibold" panose="020B0700000000000000" pitchFamily="50" charset="-128"/>
              </a:rPr>
              <a:t>閲覧には</a:t>
            </a:r>
            <a:r>
              <a:rPr kumimoji="1" lang="en-US" altLang="ja-JP" sz="2000" dirty="0">
                <a:solidFill>
                  <a:srgbClr val="FF0000"/>
                </a:solidFill>
                <a:latin typeface="Yu Gothic UI Semibold" panose="020B0700000000000000" pitchFamily="50" charset="-128"/>
                <a:ea typeface="Yu Gothic UI Semibold" panose="020B0700000000000000" pitchFamily="50" charset="-128"/>
              </a:rPr>
              <a:t>ID</a:t>
            </a:r>
            <a:r>
              <a:rPr kumimoji="1" lang="ja-JP" altLang="en-US" sz="2000" dirty="0" err="1">
                <a:solidFill>
                  <a:srgbClr val="FF0000"/>
                </a:solidFill>
                <a:latin typeface="Yu Gothic UI Semibold" panose="020B0700000000000000" pitchFamily="50" charset="-128"/>
                <a:ea typeface="Yu Gothic UI Semibold" panose="020B0700000000000000" pitchFamily="50" charset="-128"/>
              </a:rPr>
              <a:t>、</a:t>
            </a:r>
            <a:r>
              <a:rPr kumimoji="1" lang="ja-JP" altLang="en-US" sz="2000" dirty="0">
                <a:solidFill>
                  <a:srgbClr val="FF0000"/>
                </a:solidFill>
                <a:latin typeface="Yu Gothic UI Semibold" panose="020B0700000000000000" pitchFamily="50" charset="-128"/>
                <a:ea typeface="Yu Gothic UI Semibold" panose="020B0700000000000000" pitchFamily="50" charset="-128"/>
              </a:rPr>
              <a:t>パスワードが必要です。</a:t>
            </a:r>
          </a:p>
        </p:txBody>
      </p:sp>
    </p:spTree>
    <p:extLst>
      <p:ext uri="{BB962C8B-B14F-4D97-AF65-F5344CB8AC3E}">
        <p14:creationId xmlns:p14="http://schemas.microsoft.com/office/powerpoint/2010/main" val="300219833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E3345C9F-48EB-49CE-AEEB-E117664FEE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0" y="2743199"/>
            <a:ext cx="1886081" cy="2667001"/>
          </a:xfrm>
          <a:prstGeom prst="rect">
            <a:avLst/>
          </a:prstGeom>
        </p:spPr>
      </p:pic>
      <p:pic>
        <p:nvPicPr>
          <p:cNvPr id="22" name="図 21">
            <a:extLst>
              <a:ext uri="{FF2B5EF4-FFF2-40B4-BE49-F238E27FC236}">
                <a16:creationId xmlns:a16="http://schemas.microsoft.com/office/drawing/2014/main" id="{A464B4C9-73D9-444E-B8B0-30D2570B16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1891" y="2139970"/>
            <a:ext cx="1905974" cy="2703985"/>
          </a:xfrm>
          <a:prstGeom prst="rect">
            <a:avLst/>
          </a:prstGeom>
        </p:spPr>
      </p:pic>
      <p:sp>
        <p:nvSpPr>
          <p:cNvPr id="2" name="object 2"/>
          <p:cNvSpPr txBox="1">
            <a:spLocks noGrp="1"/>
          </p:cNvSpPr>
          <p:nvPr>
            <p:ph type="title"/>
          </p:nvPr>
        </p:nvSpPr>
        <p:spPr>
          <a:xfrm>
            <a:off x="368300" y="547530"/>
            <a:ext cx="8399780" cy="443070"/>
          </a:xfrm>
          <a:prstGeom prst="rect">
            <a:avLst/>
          </a:prstGeom>
        </p:spPr>
        <p:txBody>
          <a:bodyPr vert="horz" wrap="square" lIns="0" tIns="12065" rIns="0" bIns="0" rtlCol="0">
            <a:spAutoFit/>
          </a:bodyPr>
          <a:lstStyle/>
          <a:p>
            <a:pPr marL="12700">
              <a:lnSpc>
                <a:spcPct val="100000"/>
              </a:lnSpc>
              <a:spcBef>
                <a:spcPts val="95"/>
              </a:spcBef>
            </a:pPr>
            <a:r>
              <a:rPr lang="ja-JP" altLang="en-US" dirty="0">
                <a:latin typeface="Yu Gothic UI Semibold" panose="020B0700000000000000" pitchFamily="50" charset="-128"/>
                <a:ea typeface="Yu Gothic UI Semibold" panose="020B0700000000000000" pitchFamily="50" charset="-128"/>
              </a:rPr>
              <a:t>その他の条件として</a:t>
            </a:r>
            <a:endParaRPr dirty="0">
              <a:latin typeface="Yu Gothic UI Semibold" panose="020B0700000000000000" pitchFamily="50" charset="-128"/>
              <a:ea typeface="Yu Gothic UI Semibold" panose="020B0700000000000000" pitchFamily="50" charset="-128"/>
            </a:endParaRPr>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8</a:t>
            </a:fld>
            <a:endParaRPr dirty="0">
              <a:latin typeface="Arial Narrow"/>
              <a:cs typeface="Arial Narrow"/>
            </a:endParaRPr>
          </a:p>
        </p:txBody>
      </p:sp>
      <p:sp>
        <p:nvSpPr>
          <p:cNvPr id="3" name="object 3"/>
          <p:cNvSpPr txBox="1"/>
          <p:nvPr/>
        </p:nvSpPr>
        <p:spPr>
          <a:xfrm>
            <a:off x="419922" y="1418651"/>
            <a:ext cx="8564880" cy="444352"/>
          </a:xfrm>
          <a:prstGeom prst="rect">
            <a:avLst/>
          </a:prstGeom>
        </p:spPr>
        <p:txBody>
          <a:bodyPr vert="horz" wrap="square" lIns="0" tIns="13335" rIns="0" bIns="0" rtlCol="0">
            <a:spAutoFit/>
          </a:bodyPr>
          <a:lstStyle/>
          <a:p>
            <a:pPr marL="12700">
              <a:lnSpc>
                <a:spcPct val="100000"/>
              </a:lnSpc>
              <a:spcBef>
                <a:spcPts val="105"/>
              </a:spcBef>
              <a:tabLst>
                <a:tab pos="824865" algn="l"/>
              </a:tabLst>
            </a:pPr>
            <a:r>
              <a:rPr lang="en-US" altLang="ja-JP" sz="2800" dirty="0">
                <a:latin typeface="Yu Gothic UI Semibold" panose="020B0700000000000000" pitchFamily="50" charset="-128"/>
                <a:ea typeface="Yu Gothic UI Semibold" panose="020B0700000000000000" pitchFamily="50" charset="-128"/>
                <a:cs typeface="游ゴシック"/>
              </a:rPr>
              <a:t>7</a:t>
            </a:r>
            <a:r>
              <a:rPr lang="ja-JP" altLang="en-US" sz="2800" dirty="0">
                <a:latin typeface="Yu Gothic UI Semibold" panose="020B0700000000000000" pitchFamily="50" charset="-128"/>
                <a:ea typeface="Yu Gothic UI Semibold" panose="020B0700000000000000" pitchFamily="50" charset="-128"/>
                <a:cs typeface="游ゴシック"/>
              </a:rPr>
              <a:t>月号の表紙は、ＲＩ会長の写真を使うこと</a:t>
            </a:r>
            <a:endParaRPr sz="2800" dirty="0">
              <a:latin typeface="Yu Gothic UI Semibold" panose="020B0700000000000000" pitchFamily="50" charset="-128"/>
              <a:ea typeface="Yu Gothic UI Semibold" panose="020B0700000000000000" pitchFamily="50" charset="-128"/>
              <a:cs typeface="游ゴシック"/>
            </a:endParaRPr>
          </a:p>
        </p:txBody>
      </p:sp>
      <p:pic>
        <p:nvPicPr>
          <p:cNvPr id="12" name="図 11">
            <a:extLst>
              <a:ext uri="{FF2B5EF4-FFF2-40B4-BE49-F238E27FC236}">
                <a16:creationId xmlns:a16="http://schemas.microsoft.com/office/drawing/2014/main" id="{428D4130-365B-4B00-BD3E-2940917153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6300" y="2648132"/>
            <a:ext cx="1855697" cy="2605114"/>
          </a:xfrm>
          <a:prstGeom prst="rect">
            <a:avLst/>
          </a:prstGeom>
        </p:spPr>
      </p:pic>
      <p:pic>
        <p:nvPicPr>
          <p:cNvPr id="15" name="図 14">
            <a:extLst>
              <a:ext uri="{FF2B5EF4-FFF2-40B4-BE49-F238E27FC236}">
                <a16:creationId xmlns:a16="http://schemas.microsoft.com/office/drawing/2014/main" id="{D94C0CFC-4A83-4800-BAC6-868C9C52B7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6052" y="2139970"/>
            <a:ext cx="1905974" cy="2667001"/>
          </a:xfrm>
          <a:prstGeom prst="rect">
            <a:avLst/>
          </a:prstGeom>
        </p:spPr>
      </p:pic>
      <p:pic>
        <p:nvPicPr>
          <p:cNvPr id="20" name="図 19">
            <a:extLst>
              <a:ext uri="{FF2B5EF4-FFF2-40B4-BE49-F238E27FC236}">
                <a16:creationId xmlns:a16="http://schemas.microsoft.com/office/drawing/2014/main" id="{0F62C691-4531-49D8-BD1B-6CEA71FB5B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01373" y="2682606"/>
            <a:ext cx="1989827" cy="2663691"/>
          </a:xfrm>
          <a:prstGeom prst="rect">
            <a:avLst/>
          </a:prstGeom>
        </p:spPr>
      </p:pic>
    </p:spTree>
    <p:extLst>
      <p:ext uri="{BB962C8B-B14F-4D97-AF65-F5344CB8AC3E}">
        <p14:creationId xmlns:p14="http://schemas.microsoft.com/office/powerpoint/2010/main" val="38736872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533400"/>
            <a:ext cx="8399780" cy="720069"/>
          </a:xfrm>
          <a:prstGeom prst="rect">
            <a:avLst/>
          </a:prstGeom>
        </p:spPr>
        <p:txBody>
          <a:bodyPr vert="horz" wrap="square" lIns="0" tIns="12065" rIns="0" bIns="0" rtlCol="0">
            <a:spAutoFit/>
          </a:bodyPr>
          <a:lstStyle/>
          <a:p>
            <a:pPr marL="12700">
              <a:spcBef>
                <a:spcPts val="95"/>
              </a:spcBef>
            </a:pPr>
            <a:r>
              <a:rPr lang="en-US" altLang="ja-JP" dirty="0">
                <a:latin typeface="Yu Gothic UI Semibold" panose="020B0700000000000000" pitchFamily="50" charset="-128"/>
                <a:ea typeface="Yu Gothic UI Semibold" panose="020B0700000000000000" pitchFamily="50" charset="-128"/>
              </a:rPr>
              <a:t>23-24</a:t>
            </a:r>
            <a:r>
              <a:rPr lang="ja-JP" altLang="en-US" dirty="0">
                <a:latin typeface="Yu Gothic UI Semibold" panose="020B0700000000000000" pitchFamily="50" charset="-128"/>
                <a:ea typeface="Yu Gothic UI Semibold" panose="020B0700000000000000" pitchFamily="50" charset="-128"/>
              </a:rPr>
              <a:t>年度</a:t>
            </a:r>
            <a:r>
              <a:rPr lang="en-US" altLang="ja-JP" dirty="0">
                <a:latin typeface="Yu Gothic UI Semibold" panose="020B0700000000000000" pitchFamily="50" charset="-128"/>
                <a:ea typeface="Yu Gothic UI Semibold" panose="020B0700000000000000" pitchFamily="50" charset="-128"/>
              </a:rPr>
              <a:t>『</a:t>
            </a:r>
            <a:r>
              <a:rPr lang="ja-JP" altLang="en-US" dirty="0">
                <a:latin typeface="Yu Gothic UI Semibold" panose="020B0700000000000000" pitchFamily="50" charset="-128"/>
                <a:ea typeface="Yu Gothic UI Semibold" panose="020B0700000000000000" pitchFamily="50" charset="-128"/>
              </a:rPr>
              <a:t>友</a:t>
            </a:r>
            <a:r>
              <a:rPr lang="en-US" altLang="ja-JP" dirty="0">
                <a:latin typeface="Yu Gothic UI Semibold" panose="020B0700000000000000" pitchFamily="50" charset="-128"/>
                <a:ea typeface="Yu Gothic UI Semibold" panose="020B0700000000000000" pitchFamily="50" charset="-128"/>
              </a:rPr>
              <a:t>』</a:t>
            </a:r>
            <a:r>
              <a:rPr lang="ja-JP" altLang="en-US" dirty="0">
                <a:latin typeface="Yu Gothic UI Semibold" panose="020B0700000000000000" pitchFamily="50" charset="-128"/>
                <a:ea typeface="Yu Gothic UI Semibold" panose="020B0700000000000000" pitchFamily="50" charset="-128"/>
              </a:rPr>
              <a:t>　</a:t>
            </a:r>
            <a:r>
              <a:rPr lang="en-US" altLang="ja-JP" dirty="0">
                <a:latin typeface="Yu Gothic UI Semibold" panose="020B0700000000000000" pitchFamily="50" charset="-128"/>
                <a:ea typeface="Yu Gothic UI Semibold" panose="020B0700000000000000" pitchFamily="50" charset="-128"/>
                <a:cs typeface="游ゴシック"/>
              </a:rPr>
              <a:t>DEI</a:t>
            </a:r>
            <a:r>
              <a:rPr lang="ja-JP" altLang="en-US" dirty="0">
                <a:latin typeface="Yu Gothic UI Semibold" panose="020B0700000000000000" pitchFamily="50" charset="-128"/>
                <a:ea typeface="Yu Gothic UI Semibold" panose="020B0700000000000000" pitchFamily="50" charset="-128"/>
                <a:cs typeface="游ゴシック"/>
              </a:rPr>
              <a:t>推進に取り組む</a:t>
            </a:r>
            <a:br>
              <a:rPr lang="ja-JP" altLang="en-US" sz="1800" dirty="0">
                <a:latin typeface="游ゴシック"/>
                <a:cs typeface="游ゴシック"/>
              </a:rPr>
            </a:br>
            <a:endParaRPr sz="1800" dirty="0"/>
          </a:p>
        </p:txBody>
      </p:sp>
      <p:sp>
        <p:nvSpPr>
          <p:cNvPr id="4" name="object 4"/>
          <p:cNvSpPr txBox="1">
            <a:spLocks noGrp="1"/>
          </p:cNvSpPr>
          <p:nvPr>
            <p:ph type="sldNum" sz="quarter" idx="7"/>
          </p:nvPr>
        </p:nvSpPr>
        <p:spPr>
          <a:prstGeom prst="rect">
            <a:avLst/>
          </a:prstGeom>
        </p:spPr>
        <p:txBody>
          <a:bodyPr vert="horz" wrap="square" lIns="0" tIns="5080" rIns="0" bIns="0" rtlCol="0">
            <a:spAutoFit/>
          </a:bodyPr>
          <a:lstStyle/>
          <a:p>
            <a:pPr marL="12700">
              <a:lnSpc>
                <a:spcPct val="100000"/>
              </a:lnSpc>
              <a:spcBef>
                <a:spcPts val="40"/>
              </a:spcBef>
            </a:pPr>
            <a:r>
              <a:rPr dirty="0"/>
              <a:t>『ロータリーの友』紹介  </a:t>
            </a:r>
            <a:r>
              <a:rPr spc="55" dirty="0"/>
              <a:t> </a:t>
            </a:r>
            <a:r>
              <a:rPr dirty="0">
                <a:latin typeface="Arial Narrow"/>
                <a:cs typeface="Arial Narrow"/>
              </a:rPr>
              <a:t>|</a:t>
            </a:r>
            <a:r>
              <a:rPr spc="160" dirty="0">
                <a:latin typeface="Arial Narrow"/>
                <a:cs typeface="Arial Narrow"/>
              </a:rPr>
              <a:t> </a:t>
            </a:r>
            <a:fld id="{81D60167-4931-47E6-BA6A-407CBD079E47}" type="slidenum">
              <a:rPr dirty="0">
                <a:latin typeface="Arial Narrow"/>
                <a:cs typeface="Arial Narrow"/>
              </a:rPr>
              <a:t>9</a:t>
            </a:fld>
            <a:endParaRPr dirty="0">
              <a:latin typeface="Arial Narrow"/>
              <a:cs typeface="Arial Narrow"/>
            </a:endParaRPr>
          </a:p>
        </p:txBody>
      </p:sp>
      <p:pic>
        <p:nvPicPr>
          <p:cNvPr id="5" name="図 4">
            <a:extLst>
              <a:ext uri="{FF2B5EF4-FFF2-40B4-BE49-F238E27FC236}">
                <a16:creationId xmlns:a16="http://schemas.microsoft.com/office/drawing/2014/main" id="{3B45412E-F3AF-485A-AD3A-760DA04E1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421964"/>
            <a:ext cx="4116396" cy="2912036"/>
          </a:xfrm>
          <a:prstGeom prst="rect">
            <a:avLst/>
          </a:prstGeom>
        </p:spPr>
      </p:pic>
      <p:pic>
        <p:nvPicPr>
          <p:cNvPr id="12" name="図 11">
            <a:extLst>
              <a:ext uri="{FF2B5EF4-FFF2-40B4-BE49-F238E27FC236}">
                <a16:creationId xmlns:a16="http://schemas.microsoft.com/office/drawing/2014/main" id="{DB7E1639-3E13-4877-AE58-CBAB560B56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584859">
            <a:off x="763207" y="1585618"/>
            <a:ext cx="2146234" cy="3033170"/>
          </a:xfrm>
          <a:prstGeom prst="rect">
            <a:avLst/>
          </a:prstGeom>
        </p:spPr>
      </p:pic>
      <p:pic>
        <p:nvPicPr>
          <p:cNvPr id="9" name="図 8">
            <a:extLst>
              <a:ext uri="{FF2B5EF4-FFF2-40B4-BE49-F238E27FC236}">
                <a16:creationId xmlns:a16="http://schemas.microsoft.com/office/drawing/2014/main" id="{53D7DE2C-E815-41C0-AB18-A811C04BB0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9600" y="2971800"/>
            <a:ext cx="2249499" cy="3187446"/>
          </a:xfrm>
          <a:prstGeom prst="rect">
            <a:avLst/>
          </a:prstGeom>
        </p:spPr>
      </p:pic>
    </p:spTree>
    <p:extLst>
      <p:ext uri="{BB962C8B-B14F-4D97-AF65-F5344CB8AC3E}">
        <p14:creationId xmlns:p14="http://schemas.microsoft.com/office/powerpoint/2010/main" val="3453807483"/>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A46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6867</TotalTime>
  <Words>2297</Words>
  <Application>Microsoft Office PowerPoint</Application>
  <PresentationFormat>画面に合わせる (4:3)</PresentationFormat>
  <Paragraphs>233</Paragraphs>
  <Slides>17</Slides>
  <Notes>17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ＭＳ Ｐゴシック</vt:lpstr>
      <vt:lpstr>UD デジタル 教科書体 N-B</vt:lpstr>
      <vt:lpstr>UD デジタル 教科書体 NK-B</vt:lpstr>
      <vt:lpstr>Yu Gothic UI Semibold</vt:lpstr>
      <vt:lpstr>メイリオ</vt:lpstr>
      <vt:lpstr>游ゴシック</vt:lpstr>
      <vt:lpstr>Arial</vt:lpstr>
      <vt:lpstr>Arial Narrow</vt:lpstr>
      <vt:lpstr>Calibri</vt:lpstr>
      <vt:lpstr>Wingdings</vt:lpstr>
      <vt:lpstr>Office Theme</vt:lpstr>
      <vt:lpstr>PowerPoint プレゼンテーション</vt:lpstr>
      <vt:lpstr>『ロータリーの友』の役割</vt:lpstr>
      <vt:lpstr>国際ロータリー（ＲＩ）に認可を受けるために　(一部）</vt:lpstr>
      <vt:lpstr>　①　国際ロータリー（RI)が指定する記事を掲載する</vt:lpstr>
      <vt:lpstr>②　国際ロータリー（RI)の方針を伝えること</vt:lpstr>
      <vt:lpstr>②　国際ロータリー（RI)の方針を伝えること　</vt:lpstr>
      <vt:lpstr>⑤電子版で購読できます</vt:lpstr>
      <vt:lpstr>その他の条件として</vt:lpstr>
      <vt:lpstr>23-24年度『友』　DEI推進に取り組む </vt:lpstr>
      <vt:lpstr>横組みと縦組みがある理由</vt:lpstr>
      <vt:lpstr>　ご投稿をお待ちしています</vt:lpstr>
      <vt:lpstr>そもそも『友』が創刊されたきっかけ</vt:lpstr>
      <vt:lpstr>　最後に</vt:lpstr>
      <vt:lpstr>PowerPoint プレゼンテーション</vt:lpstr>
      <vt:lpstr>ご投稿に際してのお願い　2</vt:lpstr>
      <vt:lpstr>PowerPoint プレゼンテーション</vt:lpstr>
      <vt:lpstr>著作権にご注意ください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rotary5</dc:creator>
  <cp:lastModifiedBy>rotary1</cp:lastModifiedBy>
  <cp:revision>115</cp:revision>
  <cp:lastPrinted>2023-07-28T04:34:07Z</cp:lastPrinted>
  <dcterms:created xsi:type="dcterms:W3CDTF">2021-09-15T01:12:07Z</dcterms:created>
  <dcterms:modified xsi:type="dcterms:W3CDTF">2023-07-31T05:05:40Z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2021-09-06T00:00:00Z</vt:filetime>
  </property>
  <property fmtid="{D5CDD505-2E9C-101B-9397-08002B2CF9AE}" pid="3" name="Creator">
    <vt:lpwstr>PowerPoint 用 Acrobat PDFMaker 21</vt:lpwstr>
  </property>
  <property fmtid="{D5CDD505-2E9C-101B-9397-08002B2CF9AE}" pid="4" name="LastSaved">
    <vt:filetime>2021-09-15T00:00:00Z</vt:filetime>
  </property>
</Properties>
</file>